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6"/>
  </p:notes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353"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54"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60" r:id="rId67"/>
    <p:sldId id="355" r:id="rId68"/>
    <p:sldId id="320" r:id="rId69"/>
    <p:sldId id="321" r:id="rId70"/>
    <p:sldId id="357" r:id="rId71"/>
    <p:sldId id="322" r:id="rId72"/>
    <p:sldId id="359" r:id="rId73"/>
    <p:sldId id="358" r:id="rId74"/>
    <p:sldId id="361" r:id="rId75"/>
    <p:sldId id="362" r:id="rId76"/>
    <p:sldId id="365" r:id="rId77"/>
    <p:sldId id="366" r:id="rId78"/>
    <p:sldId id="367" r:id="rId79"/>
    <p:sldId id="368" r:id="rId80"/>
    <p:sldId id="369"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73" r:id="rId101"/>
    <p:sldId id="342" r:id="rId102"/>
    <p:sldId id="372" r:id="rId103"/>
    <p:sldId id="370" r:id="rId104"/>
    <p:sldId id="343" r:id="rId105"/>
    <p:sldId id="344" r:id="rId106"/>
    <p:sldId id="345" r:id="rId107"/>
    <p:sldId id="346" r:id="rId108"/>
    <p:sldId id="347" r:id="rId109"/>
    <p:sldId id="348" r:id="rId110"/>
    <p:sldId id="349" r:id="rId111"/>
    <p:sldId id="350" r:id="rId112"/>
    <p:sldId id="371" r:id="rId113"/>
    <p:sldId id="351" r:id="rId114"/>
    <p:sldId id="352" r:id="rId11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18" roundtripDataSignature="AMtx7mjPK6Tok9q0Q2YLzUzfdT7PA9J7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730508-98E4-418B-85D0-A03E1D00DE6A}">
  <a:tblStyle styleId="{62730508-98E4-418B-85D0-A03E1D00DE6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40BF8874-23FE-4B6D-B287-039DDCED8C66}"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customschemas.google.com/relationships/presentationmetadata" Target="meta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07215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2141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2" name="Google Shape;21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829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907" name="Google Shape;907;p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111</a:t>
            </a:fld>
            <a:endParaRPr/>
          </a:p>
        </p:txBody>
      </p:sp>
    </p:spTree>
    <p:extLst>
      <p:ext uri="{BB962C8B-B14F-4D97-AF65-F5344CB8AC3E}">
        <p14:creationId xmlns:p14="http://schemas.microsoft.com/office/powerpoint/2010/main" val="40670034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caae4fda1e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caae4fda1e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6" name="Google Shape;696;gcaae4fda1e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112</a:t>
            </a:fld>
            <a:endParaRPr/>
          </a:p>
        </p:txBody>
      </p:sp>
    </p:spTree>
    <p:extLst>
      <p:ext uri="{BB962C8B-B14F-4D97-AF65-F5344CB8AC3E}">
        <p14:creationId xmlns:p14="http://schemas.microsoft.com/office/powerpoint/2010/main" val="22436220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915" name="Google Shape;915;p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113</a:t>
            </a:fld>
            <a:endParaRPr/>
          </a:p>
        </p:txBody>
      </p:sp>
    </p:spTree>
    <p:extLst>
      <p:ext uri="{BB962C8B-B14F-4D97-AF65-F5344CB8AC3E}">
        <p14:creationId xmlns:p14="http://schemas.microsoft.com/office/powerpoint/2010/main" val="3971261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2" name="Google Shape;922;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923" name="Google Shape;923;p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114</a:t>
            </a:fld>
            <a:endParaRPr/>
          </a:p>
        </p:txBody>
      </p:sp>
    </p:spTree>
    <p:extLst>
      <p:ext uri="{BB962C8B-B14F-4D97-AF65-F5344CB8AC3E}">
        <p14:creationId xmlns:p14="http://schemas.microsoft.com/office/powerpoint/2010/main" val="1324370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9" name="Google Shape;21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33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6" name="Google Shape;22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84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5" name="Google Shape;23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21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4" name="Google Shape;24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894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2" name="Google Shape;25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42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3" name="Google Shape;27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2821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0632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9" name="Google Shape;28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25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7" name="Google Shape;29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64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1" name="Google Shape;11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7323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5" name="Google Shape;30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0537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3" name="Google Shape;31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4507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1" name="Google Shape;32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2589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9" name="Google Shape;32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67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9" name="Google Shape;32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564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7" name="Google Shape;33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845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5" name="Google Shape;34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275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353" name="Google Shape;353;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27</a:t>
            </a:fld>
            <a:endParaRPr/>
          </a:p>
        </p:txBody>
      </p:sp>
    </p:spTree>
    <p:extLst>
      <p:ext uri="{BB962C8B-B14F-4D97-AF65-F5344CB8AC3E}">
        <p14:creationId xmlns:p14="http://schemas.microsoft.com/office/powerpoint/2010/main" val="1625565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361" name="Google Shape;361;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28</a:t>
            </a:fld>
            <a:endParaRPr/>
          </a:p>
        </p:txBody>
      </p:sp>
    </p:spTree>
    <p:extLst>
      <p:ext uri="{BB962C8B-B14F-4D97-AF65-F5344CB8AC3E}">
        <p14:creationId xmlns:p14="http://schemas.microsoft.com/office/powerpoint/2010/main" val="2006465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370" name="Google Shape;370;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29</a:t>
            </a:fld>
            <a:endParaRPr/>
          </a:p>
        </p:txBody>
      </p:sp>
    </p:spTree>
    <p:extLst>
      <p:ext uri="{BB962C8B-B14F-4D97-AF65-F5344CB8AC3E}">
        <p14:creationId xmlns:p14="http://schemas.microsoft.com/office/powerpoint/2010/main" val="2654148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2" name="Google Shape;10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885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378" name="Google Shape;378;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30</a:t>
            </a:fld>
            <a:endParaRPr/>
          </a:p>
        </p:txBody>
      </p:sp>
    </p:spTree>
    <p:extLst>
      <p:ext uri="{BB962C8B-B14F-4D97-AF65-F5344CB8AC3E}">
        <p14:creationId xmlns:p14="http://schemas.microsoft.com/office/powerpoint/2010/main" val="3054950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386" name="Google Shape;386;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31</a:t>
            </a:fld>
            <a:endParaRPr/>
          </a:p>
        </p:txBody>
      </p:sp>
    </p:spTree>
    <p:extLst>
      <p:ext uri="{BB962C8B-B14F-4D97-AF65-F5344CB8AC3E}">
        <p14:creationId xmlns:p14="http://schemas.microsoft.com/office/powerpoint/2010/main" val="4263705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394" name="Google Shape;394;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32</a:t>
            </a:fld>
            <a:endParaRPr/>
          </a:p>
        </p:txBody>
      </p:sp>
    </p:spTree>
    <p:extLst>
      <p:ext uri="{BB962C8B-B14F-4D97-AF65-F5344CB8AC3E}">
        <p14:creationId xmlns:p14="http://schemas.microsoft.com/office/powerpoint/2010/main" val="46359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02" name="Google Shape;402;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33</a:t>
            </a:fld>
            <a:endParaRPr/>
          </a:p>
        </p:txBody>
      </p:sp>
    </p:spTree>
    <p:extLst>
      <p:ext uri="{BB962C8B-B14F-4D97-AF65-F5344CB8AC3E}">
        <p14:creationId xmlns:p14="http://schemas.microsoft.com/office/powerpoint/2010/main" val="3410748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10" name="Google Shape;410;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34</a:t>
            </a:fld>
            <a:endParaRPr/>
          </a:p>
        </p:txBody>
      </p:sp>
    </p:spTree>
    <p:extLst>
      <p:ext uri="{BB962C8B-B14F-4D97-AF65-F5344CB8AC3E}">
        <p14:creationId xmlns:p14="http://schemas.microsoft.com/office/powerpoint/2010/main" val="4293569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18" name="Google Shape;418;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35</a:t>
            </a:fld>
            <a:endParaRPr/>
          </a:p>
        </p:txBody>
      </p:sp>
    </p:spTree>
    <p:extLst>
      <p:ext uri="{BB962C8B-B14F-4D97-AF65-F5344CB8AC3E}">
        <p14:creationId xmlns:p14="http://schemas.microsoft.com/office/powerpoint/2010/main" val="18983447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26" name="Google Shape;426;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36</a:t>
            </a:fld>
            <a:endParaRPr/>
          </a:p>
        </p:txBody>
      </p:sp>
    </p:spTree>
    <p:extLst>
      <p:ext uri="{BB962C8B-B14F-4D97-AF65-F5344CB8AC3E}">
        <p14:creationId xmlns:p14="http://schemas.microsoft.com/office/powerpoint/2010/main" val="2065901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35" name="Google Shape;435;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37</a:t>
            </a:fld>
            <a:endParaRPr/>
          </a:p>
        </p:txBody>
      </p:sp>
    </p:spTree>
    <p:extLst>
      <p:ext uri="{BB962C8B-B14F-4D97-AF65-F5344CB8AC3E}">
        <p14:creationId xmlns:p14="http://schemas.microsoft.com/office/powerpoint/2010/main" val="3017175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44" name="Google Shape;444;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38</a:t>
            </a:fld>
            <a:endParaRPr/>
          </a:p>
        </p:txBody>
      </p:sp>
    </p:spTree>
    <p:extLst>
      <p:ext uri="{BB962C8B-B14F-4D97-AF65-F5344CB8AC3E}">
        <p14:creationId xmlns:p14="http://schemas.microsoft.com/office/powerpoint/2010/main" val="2843225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52" name="Google Shape;452;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39</a:t>
            </a:fld>
            <a:endParaRPr/>
          </a:p>
        </p:txBody>
      </p:sp>
    </p:spTree>
    <p:extLst>
      <p:ext uri="{BB962C8B-B14F-4D97-AF65-F5344CB8AC3E}">
        <p14:creationId xmlns:p14="http://schemas.microsoft.com/office/powerpoint/2010/main" val="74528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0" name="Google Shape;12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960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60" name="Google Shape;460;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40</a:t>
            </a:fld>
            <a:endParaRPr/>
          </a:p>
        </p:txBody>
      </p:sp>
    </p:spTree>
    <p:extLst>
      <p:ext uri="{BB962C8B-B14F-4D97-AF65-F5344CB8AC3E}">
        <p14:creationId xmlns:p14="http://schemas.microsoft.com/office/powerpoint/2010/main" val="4276140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68" name="Google Shape;468;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41</a:t>
            </a:fld>
            <a:endParaRPr/>
          </a:p>
        </p:txBody>
      </p:sp>
    </p:spTree>
    <p:extLst>
      <p:ext uri="{BB962C8B-B14F-4D97-AF65-F5344CB8AC3E}">
        <p14:creationId xmlns:p14="http://schemas.microsoft.com/office/powerpoint/2010/main" val="254097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76" name="Google Shape;476;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42</a:t>
            </a:fld>
            <a:endParaRPr/>
          </a:p>
        </p:txBody>
      </p:sp>
    </p:spTree>
    <p:extLst>
      <p:ext uri="{BB962C8B-B14F-4D97-AF65-F5344CB8AC3E}">
        <p14:creationId xmlns:p14="http://schemas.microsoft.com/office/powerpoint/2010/main" val="3064864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84" name="Google Shape;484;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43</a:t>
            </a:fld>
            <a:endParaRPr/>
          </a:p>
        </p:txBody>
      </p:sp>
    </p:spTree>
    <p:extLst>
      <p:ext uri="{BB962C8B-B14F-4D97-AF65-F5344CB8AC3E}">
        <p14:creationId xmlns:p14="http://schemas.microsoft.com/office/powerpoint/2010/main" val="2875645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492" name="Google Shape;492;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45</a:t>
            </a:fld>
            <a:endParaRPr/>
          </a:p>
        </p:txBody>
      </p:sp>
    </p:spTree>
    <p:extLst>
      <p:ext uri="{BB962C8B-B14F-4D97-AF65-F5344CB8AC3E}">
        <p14:creationId xmlns:p14="http://schemas.microsoft.com/office/powerpoint/2010/main" val="1030809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00" name="Google Shape;500;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46</a:t>
            </a:fld>
            <a:endParaRPr/>
          </a:p>
        </p:txBody>
      </p:sp>
    </p:spTree>
    <p:extLst>
      <p:ext uri="{BB962C8B-B14F-4D97-AF65-F5344CB8AC3E}">
        <p14:creationId xmlns:p14="http://schemas.microsoft.com/office/powerpoint/2010/main" val="41891529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09" name="Google Shape;509;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47</a:t>
            </a:fld>
            <a:endParaRPr/>
          </a:p>
        </p:txBody>
      </p:sp>
    </p:spTree>
    <p:extLst>
      <p:ext uri="{BB962C8B-B14F-4D97-AF65-F5344CB8AC3E}">
        <p14:creationId xmlns:p14="http://schemas.microsoft.com/office/powerpoint/2010/main" val="1464024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17" name="Google Shape;517;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48</a:t>
            </a:fld>
            <a:endParaRPr/>
          </a:p>
        </p:txBody>
      </p:sp>
    </p:spTree>
    <p:extLst>
      <p:ext uri="{BB962C8B-B14F-4D97-AF65-F5344CB8AC3E}">
        <p14:creationId xmlns:p14="http://schemas.microsoft.com/office/powerpoint/2010/main" val="13774973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25" name="Google Shape;525;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49</a:t>
            </a:fld>
            <a:endParaRPr/>
          </a:p>
        </p:txBody>
      </p:sp>
    </p:spTree>
    <p:extLst>
      <p:ext uri="{BB962C8B-B14F-4D97-AF65-F5344CB8AC3E}">
        <p14:creationId xmlns:p14="http://schemas.microsoft.com/office/powerpoint/2010/main" val="2464066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34" name="Google Shape;534;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50</a:t>
            </a:fld>
            <a:endParaRPr/>
          </a:p>
        </p:txBody>
      </p:sp>
    </p:spTree>
    <p:extLst>
      <p:ext uri="{BB962C8B-B14F-4D97-AF65-F5344CB8AC3E}">
        <p14:creationId xmlns:p14="http://schemas.microsoft.com/office/powerpoint/2010/main" val="195593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2700" marR="5080" lvl="0" indent="-12700" algn="just" rtl="0">
              <a:lnSpc>
                <a:spcPct val="100000"/>
              </a:lnSpc>
              <a:spcBef>
                <a:spcPts val="100"/>
              </a:spcBef>
              <a:spcAft>
                <a:spcPts val="0"/>
              </a:spcAft>
              <a:buSzPts val="1400"/>
              <a:buFont typeface="Arial"/>
              <a:buChar char="•"/>
            </a:pPr>
            <a:r>
              <a:rPr lang="en-US" sz="1200">
                <a:solidFill>
                  <a:schemeClr val="dk1"/>
                </a:solidFill>
                <a:latin typeface="Times New Roman"/>
                <a:ea typeface="Times New Roman"/>
                <a:cs typeface="Times New Roman"/>
                <a:sym typeface="Times New Roman"/>
              </a:rPr>
              <a:t>The system software is collection of programs  designed to operate, control and extend the processing  capabilities of the computer itself.</a:t>
            </a:r>
            <a:endParaRPr sz="1200">
              <a:solidFill>
                <a:schemeClr val="dk1"/>
              </a:solidFill>
              <a:latin typeface="Times New Roman"/>
              <a:ea typeface="Times New Roman"/>
              <a:cs typeface="Times New Roman"/>
              <a:sym typeface="Times New Roman"/>
            </a:endParaRPr>
          </a:p>
          <a:p>
            <a:pPr marL="12700" marR="5080" lvl="0" indent="-12700" algn="just" rtl="0">
              <a:lnSpc>
                <a:spcPct val="100000"/>
              </a:lnSpc>
              <a:spcBef>
                <a:spcPts val="360"/>
              </a:spcBef>
              <a:spcAft>
                <a:spcPts val="0"/>
              </a:spcAft>
              <a:buSzPts val="1400"/>
              <a:buFont typeface="Arial"/>
              <a:buChar char="•"/>
            </a:pPr>
            <a:r>
              <a:rPr lang="en-US" sz="1200">
                <a:solidFill>
                  <a:schemeClr val="dk1"/>
                </a:solidFill>
                <a:latin typeface="Times New Roman"/>
                <a:ea typeface="Times New Roman"/>
                <a:cs typeface="Times New Roman"/>
                <a:sym typeface="Times New Roman"/>
              </a:rPr>
              <a:t>These are generally prepared by computer  manufacturers.</a:t>
            </a:r>
            <a:endParaRPr sz="1200">
              <a:solidFill>
                <a:schemeClr val="dk1"/>
              </a:solidFill>
              <a:latin typeface="Times New Roman"/>
              <a:ea typeface="Times New Roman"/>
              <a:cs typeface="Times New Roman"/>
              <a:sym typeface="Times New Roman"/>
            </a:endParaRPr>
          </a:p>
          <a:p>
            <a:pPr marL="12700" marR="5715" lvl="0" indent="-12700" algn="just" rtl="0">
              <a:lnSpc>
                <a:spcPct val="100000"/>
              </a:lnSpc>
              <a:spcBef>
                <a:spcPts val="360"/>
              </a:spcBef>
              <a:spcAft>
                <a:spcPts val="0"/>
              </a:spcAft>
              <a:buSzPts val="1400"/>
              <a:buFont typeface="Arial"/>
              <a:buChar char="•"/>
            </a:pPr>
            <a:r>
              <a:rPr lang="en-US" sz="1200">
                <a:solidFill>
                  <a:schemeClr val="dk1"/>
                </a:solidFill>
                <a:latin typeface="Times New Roman"/>
                <a:ea typeface="Times New Roman"/>
                <a:cs typeface="Times New Roman"/>
                <a:sym typeface="Times New Roman"/>
              </a:rPr>
              <a:t>These software perform a variety of functions like file  editing, storage management, resource accounting, I/O  management, etc.</a:t>
            </a:r>
            <a:endParaRPr sz="1200">
              <a:solidFill>
                <a:schemeClr val="dk1"/>
              </a:solidFill>
              <a:latin typeface="Times New Roman"/>
              <a:ea typeface="Times New Roman"/>
              <a:cs typeface="Times New Roman"/>
              <a:sym typeface="Times New Roman"/>
            </a:endParaRPr>
          </a:p>
          <a:p>
            <a:pPr marL="457200" marR="0" lvl="0" indent="-228600" algn="l" rtl="0">
              <a:lnSpc>
                <a:spcPct val="100000"/>
              </a:lnSpc>
              <a:spcBef>
                <a:spcPts val="360"/>
              </a:spcBef>
              <a:spcAft>
                <a:spcPts val="0"/>
              </a:spcAft>
              <a:buSzPts val="1400"/>
              <a:buNone/>
            </a:pPr>
            <a:endParaRPr/>
          </a:p>
        </p:txBody>
      </p:sp>
      <p:sp>
        <p:nvSpPr>
          <p:cNvPr id="171" name="Google Shape;17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SzPts val="1200"/>
                <a:buNone/>
              </a:pPr>
              <a:t>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103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42" name="Google Shape;542;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51</a:t>
            </a:fld>
            <a:endParaRPr/>
          </a:p>
        </p:txBody>
      </p:sp>
    </p:spTree>
    <p:extLst>
      <p:ext uri="{BB962C8B-B14F-4D97-AF65-F5344CB8AC3E}">
        <p14:creationId xmlns:p14="http://schemas.microsoft.com/office/powerpoint/2010/main" val="11525788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50" name="Google Shape;550;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52</a:t>
            </a:fld>
            <a:endParaRPr/>
          </a:p>
        </p:txBody>
      </p:sp>
    </p:spTree>
    <p:extLst>
      <p:ext uri="{BB962C8B-B14F-4D97-AF65-F5344CB8AC3E}">
        <p14:creationId xmlns:p14="http://schemas.microsoft.com/office/powerpoint/2010/main" val="691586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58" name="Google Shape;558;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53</a:t>
            </a:fld>
            <a:endParaRPr/>
          </a:p>
        </p:txBody>
      </p:sp>
    </p:spTree>
    <p:extLst>
      <p:ext uri="{BB962C8B-B14F-4D97-AF65-F5344CB8AC3E}">
        <p14:creationId xmlns:p14="http://schemas.microsoft.com/office/powerpoint/2010/main" val="21912051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66" name="Google Shape;566;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54</a:t>
            </a:fld>
            <a:endParaRPr/>
          </a:p>
        </p:txBody>
      </p:sp>
    </p:spTree>
    <p:extLst>
      <p:ext uri="{BB962C8B-B14F-4D97-AF65-F5344CB8AC3E}">
        <p14:creationId xmlns:p14="http://schemas.microsoft.com/office/powerpoint/2010/main" val="40280095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74" name="Google Shape;574;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55</a:t>
            </a:fld>
            <a:endParaRPr/>
          </a:p>
        </p:txBody>
      </p:sp>
    </p:spTree>
    <p:extLst>
      <p:ext uri="{BB962C8B-B14F-4D97-AF65-F5344CB8AC3E}">
        <p14:creationId xmlns:p14="http://schemas.microsoft.com/office/powerpoint/2010/main" val="1980669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84" name="Google Shape;584;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56</a:t>
            </a:fld>
            <a:endParaRPr/>
          </a:p>
        </p:txBody>
      </p:sp>
    </p:spTree>
    <p:extLst>
      <p:ext uri="{BB962C8B-B14F-4D97-AF65-F5344CB8AC3E}">
        <p14:creationId xmlns:p14="http://schemas.microsoft.com/office/powerpoint/2010/main" val="698997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592" name="Google Shape;592;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57</a:t>
            </a:fld>
            <a:endParaRPr/>
          </a:p>
        </p:txBody>
      </p:sp>
    </p:spTree>
    <p:extLst>
      <p:ext uri="{BB962C8B-B14F-4D97-AF65-F5344CB8AC3E}">
        <p14:creationId xmlns:p14="http://schemas.microsoft.com/office/powerpoint/2010/main" val="37086782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01" name="Google Shape;601;p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58</a:t>
            </a:fld>
            <a:endParaRPr/>
          </a:p>
        </p:txBody>
      </p:sp>
    </p:spTree>
    <p:extLst>
      <p:ext uri="{BB962C8B-B14F-4D97-AF65-F5344CB8AC3E}">
        <p14:creationId xmlns:p14="http://schemas.microsoft.com/office/powerpoint/2010/main" val="3309545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09" name="Google Shape;609;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59</a:t>
            </a:fld>
            <a:endParaRPr/>
          </a:p>
        </p:txBody>
      </p:sp>
    </p:spTree>
    <p:extLst>
      <p:ext uri="{BB962C8B-B14F-4D97-AF65-F5344CB8AC3E}">
        <p14:creationId xmlns:p14="http://schemas.microsoft.com/office/powerpoint/2010/main" val="1644678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17" name="Google Shape;617;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60</a:t>
            </a:fld>
            <a:endParaRPr/>
          </a:p>
        </p:txBody>
      </p:sp>
    </p:spTree>
    <p:extLst>
      <p:ext uri="{BB962C8B-B14F-4D97-AF65-F5344CB8AC3E}">
        <p14:creationId xmlns:p14="http://schemas.microsoft.com/office/powerpoint/2010/main" val="1768233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6139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25" name="Google Shape;625;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61</a:t>
            </a:fld>
            <a:endParaRPr/>
          </a:p>
        </p:txBody>
      </p:sp>
    </p:spTree>
    <p:extLst>
      <p:ext uri="{BB962C8B-B14F-4D97-AF65-F5344CB8AC3E}">
        <p14:creationId xmlns:p14="http://schemas.microsoft.com/office/powerpoint/2010/main" val="15014259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33" name="Google Shape;633;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62</a:t>
            </a:fld>
            <a:endParaRPr/>
          </a:p>
        </p:txBody>
      </p:sp>
    </p:spTree>
    <p:extLst>
      <p:ext uri="{BB962C8B-B14F-4D97-AF65-F5344CB8AC3E}">
        <p14:creationId xmlns:p14="http://schemas.microsoft.com/office/powerpoint/2010/main" val="6236349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41" name="Google Shape;641;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63</a:t>
            </a:fld>
            <a:endParaRPr/>
          </a:p>
        </p:txBody>
      </p:sp>
    </p:spTree>
    <p:extLst>
      <p:ext uri="{BB962C8B-B14F-4D97-AF65-F5344CB8AC3E}">
        <p14:creationId xmlns:p14="http://schemas.microsoft.com/office/powerpoint/2010/main" val="1968648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49" name="Google Shape;649;p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64</a:t>
            </a:fld>
            <a:endParaRPr/>
          </a:p>
        </p:txBody>
      </p:sp>
    </p:spTree>
    <p:extLst>
      <p:ext uri="{BB962C8B-B14F-4D97-AF65-F5344CB8AC3E}">
        <p14:creationId xmlns:p14="http://schemas.microsoft.com/office/powerpoint/2010/main" val="12424264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57" name="Google Shape;657;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65</a:t>
            </a:fld>
            <a:endParaRPr/>
          </a:p>
        </p:txBody>
      </p:sp>
    </p:spTree>
    <p:extLst>
      <p:ext uri="{BB962C8B-B14F-4D97-AF65-F5344CB8AC3E}">
        <p14:creationId xmlns:p14="http://schemas.microsoft.com/office/powerpoint/2010/main" val="2672382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65" name="Google Shape;665;p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68</a:t>
            </a:fld>
            <a:endParaRPr/>
          </a:p>
        </p:txBody>
      </p:sp>
    </p:spTree>
    <p:extLst>
      <p:ext uri="{BB962C8B-B14F-4D97-AF65-F5344CB8AC3E}">
        <p14:creationId xmlns:p14="http://schemas.microsoft.com/office/powerpoint/2010/main" val="24380022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73" name="Google Shape;673;p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69</a:t>
            </a:fld>
            <a:endParaRPr/>
          </a:p>
        </p:txBody>
      </p:sp>
    </p:spTree>
    <p:extLst>
      <p:ext uri="{BB962C8B-B14F-4D97-AF65-F5344CB8AC3E}">
        <p14:creationId xmlns:p14="http://schemas.microsoft.com/office/powerpoint/2010/main" val="4196494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81" name="Google Shape;681;p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71</a:t>
            </a:fld>
            <a:endParaRPr/>
          </a:p>
        </p:txBody>
      </p:sp>
    </p:spTree>
    <p:extLst>
      <p:ext uri="{BB962C8B-B14F-4D97-AF65-F5344CB8AC3E}">
        <p14:creationId xmlns:p14="http://schemas.microsoft.com/office/powerpoint/2010/main" val="41866643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caae4fda1e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caae4fda1e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9" name="Google Shape;649;gcaae4fda1e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74</a:t>
            </a:fld>
            <a:endParaRPr/>
          </a:p>
        </p:txBody>
      </p:sp>
    </p:spTree>
    <p:extLst>
      <p:ext uri="{BB962C8B-B14F-4D97-AF65-F5344CB8AC3E}">
        <p14:creationId xmlns:p14="http://schemas.microsoft.com/office/powerpoint/2010/main" val="1110478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caae4fda1e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caae4fda1e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7" name="Google Shape;657;gcaae4fda1e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76</a:t>
            </a:fld>
            <a:endParaRPr/>
          </a:p>
        </p:txBody>
      </p:sp>
    </p:spTree>
    <p:extLst>
      <p:ext uri="{BB962C8B-B14F-4D97-AF65-F5344CB8AC3E}">
        <p14:creationId xmlns:p14="http://schemas.microsoft.com/office/powerpoint/2010/main" val="125056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7" name="Google Shape;18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4126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caae4fda1e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caae4fda1e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5" name="Google Shape;665;gcaae4fda1e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77</a:t>
            </a:fld>
            <a:endParaRPr/>
          </a:p>
        </p:txBody>
      </p:sp>
    </p:spTree>
    <p:extLst>
      <p:ext uri="{BB962C8B-B14F-4D97-AF65-F5344CB8AC3E}">
        <p14:creationId xmlns:p14="http://schemas.microsoft.com/office/powerpoint/2010/main" val="12556083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caae4fda1e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caae4fda1e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0" name="Google Shape;680;gcaae4fda1e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78</a:t>
            </a:fld>
            <a:endParaRPr/>
          </a:p>
        </p:txBody>
      </p:sp>
    </p:spTree>
    <p:extLst>
      <p:ext uri="{BB962C8B-B14F-4D97-AF65-F5344CB8AC3E}">
        <p14:creationId xmlns:p14="http://schemas.microsoft.com/office/powerpoint/2010/main" val="16284903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caae4fda1e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caae4fda1e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8" name="Google Shape;688;gcaae4fda1e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80</a:t>
            </a:fld>
            <a:endParaRPr/>
          </a:p>
        </p:txBody>
      </p:sp>
    </p:spTree>
    <p:extLst>
      <p:ext uri="{BB962C8B-B14F-4D97-AF65-F5344CB8AC3E}">
        <p14:creationId xmlns:p14="http://schemas.microsoft.com/office/powerpoint/2010/main" val="32114922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89" name="Google Shape;689;p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81</a:t>
            </a:fld>
            <a:endParaRPr/>
          </a:p>
        </p:txBody>
      </p:sp>
    </p:spTree>
    <p:extLst>
      <p:ext uri="{BB962C8B-B14F-4D97-AF65-F5344CB8AC3E}">
        <p14:creationId xmlns:p14="http://schemas.microsoft.com/office/powerpoint/2010/main" val="13133737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699" name="Google Shape;699;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82</a:t>
            </a:fld>
            <a:endParaRPr/>
          </a:p>
        </p:txBody>
      </p:sp>
    </p:spTree>
    <p:extLst>
      <p:ext uri="{BB962C8B-B14F-4D97-AF65-F5344CB8AC3E}">
        <p14:creationId xmlns:p14="http://schemas.microsoft.com/office/powerpoint/2010/main" val="39134293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707" name="Google Shape;707;p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83</a:t>
            </a:fld>
            <a:endParaRPr/>
          </a:p>
        </p:txBody>
      </p:sp>
    </p:spTree>
    <p:extLst>
      <p:ext uri="{BB962C8B-B14F-4D97-AF65-F5344CB8AC3E}">
        <p14:creationId xmlns:p14="http://schemas.microsoft.com/office/powerpoint/2010/main" val="18903474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715" name="Google Shape;715;p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84</a:t>
            </a:fld>
            <a:endParaRPr/>
          </a:p>
        </p:txBody>
      </p:sp>
    </p:spTree>
    <p:extLst>
      <p:ext uri="{BB962C8B-B14F-4D97-AF65-F5344CB8AC3E}">
        <p14:creationId xmlns:p14="http://schemas.microsoft.com/office/powerpoint/2010/main" val="37974112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723" name="Google Shape;723;p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85</a:t>
            </a:fld>
            <a:endParaRPr/>
          </a:p>
        </p:txBody>
      </p:sp>
    </p:spTree>
    <p:extLst>
      <p:ext uri="{BB962C8B-B14F-4D97-AF65-F5344CB8AC3E}">
        <p14:creationId xmlns:p14="http://schemas.microsoft.com/office/powerpoint/2010/main" val="28275585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731" name="Google Shape;731;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86</a:t>
            </a:fld>
            <a:endParaRPr/>
          </a:p>
        </p:txBody>
      </p:sp>
    </p:spTree>
    <p:extLst>
      <p:ext uri="{BB962C8B-B14F-4D97-AF65-F5344CB8AC3E}">
        <p14:creationId xmlns:p14="http://schemas.microsoft.com/office/powerpoint/2010/main" val="15707784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8" name="Google Shape;738;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37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5" name="Google Shape;19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8605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6" name="Google Shape;746;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8716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3" name="Google Shape;753;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9886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8" name="Google Shape;758;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4878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3" name="Google Shape;763;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6133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8" name="Google Shape;768;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4702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6" name="Google Shape;776;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14029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7" name="Google Shape;787;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SzPts val="1400"/>
              <a:buNone/>
            </a:pPr>
            <a:endParaRPr/>
          </a:p>
        </p:txBody>
      </p:sp>
      <p:sp>
        <p:nvSpPr>
          <p:cNvPr id="788" name="Google Shape;788;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SzPts val="1200"/>
                <a:buNone/>
              </a:pPr>
              <a:t>94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216845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96" name="Google Shape;796;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1359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5" name="Google Shape;805;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8653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4" name="Google Shape;814;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014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4" name="Google Shape;2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14648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3" name="Google Shape;823;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9473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2" name="Google Shape;832;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6167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1" name="Google Shape;841;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842" name="Google Shape;842;p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101</a:t>
            </a:fld>
            <a:endParaRPr/>
          </a:p>
        </p:txBody>
      </p:sp>
    </p:spTree>
    <p:extLst>
      <p:ext uri="{BB962C8B-B14F-4D97-AF65-F5344CB8AC3E}">
        <p14:creationId xmlns:p14="http://schemas.microsoft.com/office/powerpoint/2010/main" val="6222442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850" name="Google Shape;850;p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104</a:t>
            </a:fld>
            <a:endParaRPr/>
          </a:p>
        </p:txBody>
      </p:sp>
    </p:spTree>
    <p:extLst>
      <p:ext uri="{BB962C8B-B14F-4D97-AF65-F5344CB8AC3E}">
        <p14:creationId xmlns:p14="http://schemas.microsoft.com/office/powerpoint/2010/main" val="1594271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858" name="Google Shape;858;p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105</a:t>
            </a:fld>
            <a:endParaRPr/>
          </a:p>
        </p:txBody>
      </p:sp>
    </p:spTree>
    <p:extLst>
      <p:ext uri="{BB962C8B-B14F-4D97-AF65-F5344CB8AC3E}">
        <p14:creationId xmlns:p14="http://schemas.microsoft.com/office/powerpoint/2010/main" val="21688567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5" name="Google Shape;865;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866" name="Google Shape;866;p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106</a:t>
            </a:fld>
            <a:endParaRPr/>
          </a:p>
        </p:txBody>
      </p:sp>
    </p:spTree>
    <p:extLst>
      <p:ext uri="{BB962C8B-B14F-4D97-AF65-F5344CB8AC3E}">
        <p14:creationId xmlns:p14="http://schemas.microsoft.com/office/powerpoint/2010/main" val="17988678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874" name="Google Shape;874;p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107</a:t>
            </a:fld>
            <a:endParaRPr/>
          </a:p>
        </p:txBody>
      </p:sp>
    </p:spTree>
    <p:extLst>
      <p:ext uri="{BB962C8B-B14F-4D97-AF65-F5344CB8AC3E}">
        <p14:creationId xmlns:p14="http://schemas.microsoft.com/office/powerpoint/2010/main" val="18419898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883" name="Google Shape;883;p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pPr marL="0" lvl="0" indent="0" algn="l" rtl="0">
                <a:lnSpc>
                  <a:spcPct val="100000"/>
                </a:lnSpc>
                <a:spcBef>
                  <a:spcPts val="0"/>
                </a:spcBef>
                <a:spcAft>
                  <a:spcPts val="0"/>
                </a:spcAft>
                <a:buNone/>
              </a:pPr>
              <a:t>108</a:t>
            </a:fld>
            <a:endParaRPr/>
          </a:p>
        </p:txBody>
      </p:sp>
    </p:spTree>
    <p:extLst>
      <p:ext uri="{BB962C8B-B14F-4D97-AF65-F5344CB8AC3E}">
        <p14:creationId xmlns:p14="http://schemas.microsoft.com/office/powerpoint/2010/main" val="27746601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1" name="Google Shape;891;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0266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9" name="Google Shape;899;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64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9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0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8"/>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09"/>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0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solidFill>
                  <a:srgbClr val="000000"/>
                </a:solidFill>
              </a:defRPr>
            </a:lvl1pPr>
            <a:lvl2pPr marL="0" lvl="1" indent="0" algn="r">
              <a:lnSpc>
                <a:spcPct val="100000"/>
              </a:lnSpc>
              <a:spcBef>
                <a:spcPts val="0"/>
              </a:spcBef>
              <a:spcAft>
                <a:spcPts val="0"/>
              </a:spcAft>
              <a:buNone/>
              <a:defRPr>
                <a:solidFill>
                  <a:srgbClr val="000000"/>
                </a:solidFill>
              </a:defRPr>
            </a:lvl2pPr>
            <a:lvl3pPr marL="0" lvl="2" indent="0" algn="r">
              <a:lnSpc>
                <a:spcPct val="100000"/>
              </a:lnSpc>
              <a:spcBef>
                <a:spcPts val="0"/>
              </a:spcBef>
              <a:spcAft>
                <a:spcPts val="0"/>
              </a:spcAft>
              <a:buNone/>
              <a:defRPr>
                <a:solidFill>
                  <a:srgbClr val="000000"/>
                </a:solidFill>
              </a:defRPr>
            </a:lvl3pPr>
            <a:lvl4pPr marL="0" lvl="3" indent="0" algn="r">
              <a:lnSpc>
                <a:spcPct val="100000"/>
              </a:lnSpc>
              <a:spcBef>
                <a:spcPts val="0"/>
              </a:spcBef>
              <a:spcAft>
                <a:spcPts val="0"/>
              </a:spcAft>
              <a:buNone/>
              <a:defRPr>
                <a:solidFill>
                  <a:srgbClr val="000000"/>
                </a:solidFill>
              </a:defRPr>
            </a:lvl4pPr>
            <a:lvl5pPr marL="0" lvl="4" indent="0" algn="r">
              <a:lnSpc>
                <a:spcPct val="100000"/>
              </a:lnSpc>
              <a:spcBef>
                <a:spcPts val="0"/>
              </a:spcBef>
              <a:spcAft>
                <a:spcPts val="0"/>
              </a:spcAft>
              <a:buNone/>
              <a:defRPr>
                <a:solidFill>
                  <a:srgbClr val="000000"/>
                </a:solidFill>
              </a:defRPr>
            </a:lvl5pPr>
            <a:lvl6pPr marL="0" lvl="5" indent="0" algn="r">
              <a:lnSpc>
                <a:spcPct val="100000"/>
              </a:lnSpc>
              <a:spcBef>
                <a:spcPts val="0"/>
              </a:spcBef>
              <a:spcAft>
                <a:spcPts val="0"/>
              </a:spcAft>
              <a:buNone/>
              <a:defRPr>
                <a:solidFill>
                  <a:srgbClr val="000000"/>
                </a:solidFill>
              </a:defRPr>
            </a:lvl6pPr>
            <a:lvl7pPr marL="0" lvl="6" indent="0" algn="r">
              <a:lnSpc>
                <a:spcPct val="100000"/>
              </a:lnSpc>
              <a:spcBef>
                <a:spcPts val="0"/>
              </a:spcBef>
              <a:spcAft>
                <a:spcPts val="0"/>
              </a:spcAft>
              <a:buNone/>
              <a:defRPr>
                <a:solidFill>
                  <a:srgbClr val="000000"/>
                </a:solidFill>
              </a:defRPr>
            </a:lvl7pPr>
            <a:lvl8pPr marL="0" lvl="7" indent="0" algn="r">
              <a:lnSpc>
                <a:spcPct val="100000"/>
              </a:lnSpc>
              <a:spcBef>
                <a:spcPts val="0"/>
              </a:spcBef>
              <a:spcAft>
                <a:spcPts val="0"/>
              </a:spcAft>
              <a:buNone/>
              <a:defRPr>
                <a:solidFill>
                  <a:srgbClr val="000000"/>
                </a:solidFill>
              </a:defRPr>
            </a:lvl8pPr>
            <a:lvl9pPr marL="0" lvl="8" indent="0" algn="r">
              <a:lnSpc>
                <a:spcPct val="100000"/>
              </a:lnSpc>
              <a:spcBef>
                <a:spcPts val="0"/>
              </a:spcBef>
              <a:spcAft>
                <a:spcPts val="0"/>
              </a:spcAft>
              <a:buNone/>
              <a:defRPr>
                <a:solidFill>
                  <a:srgbClr val="000000"/>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0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10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0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0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0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0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0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0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0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0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about:blank" TargetMode="External"/><Relationship Id="rId7"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slide" Target="slide65.xml"/><Relationship Id="rId5" Type="http://schemas.openxmlformats.org/officeDocument/2006/relationships/slide" Target="slide64.xml"/><Relationship Id="rId4" Type="http://schemas.openxmlformats.org/officeDocument/2006/relationships/slide" Target="slide84.xml"/></Relationships>
</file>

<file path=ppt/slides/_rels/slide9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762000" y="1066800"/>
            <a:ext cx="7772400" cy="160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dirty="0">
                <a:solidFill>
                  <a:schemeClr val="dk1"/>
                </a:solidFill>
                <a:latin typeface="Times New Roman"/>
                <a:ea typeface="Times New Roman"/>
                <a:cs typeface="Times New Roman"/>
                <a:sym typeface="Times New Roman"/>
              </a:rPr>
              <a:t/>
            </a:r>
            <a:br>
              <a:rPr lang="en-US" dirty="0">
                <a:solidFill>
                  <a:schemeClr val="dk1"/>
                </a:solidFill>
                <a:latin typeface="Times New Roman"/>
                <a:ea typeface="Times New Roman"/>
                <a:cs typeface="Times New Roman"/>
                <a:sym typeface="Times New Roman"/>
              </a:rPr>
            </a:br>
            <a:r>
              <a:rPr lang="en-US" dirty="0">
                <a:solidFill>
                  <a:schemeClr val="dk1"/>
                </a:solidFill>
                <a:latin typeface="Times New Roman"/>
                <a:ea typeface="Times New Roman"/>
                <a:cs typeface="Times New Roman"/>
                <a:sym typeface="Times New Roman"/>
              </a:rPr>
              <a:t/>
            </a:r>
            <a:br>
              <a:rPr lang="en-US" dirty="0">
                <a:solidFill>
                  <a:schemeClr val="dk1"/>
                </a:solidFill>
                <a:latin typeface="Times New Roman"/>
                <a:ea typeface="Times New Roman"/>
                <a:cs typeface="Times New Roman"/>
                <a:sym typeface="Times New Roman"/>
              </a:rPr>
            </a:br>
            <a:r>
              <a:rPr lang="en-US" dirty="0">
                <a:solidFill>
                  <a:schemeClr val="dk1"/>
                </a:solidFill>
                <a:latin typeface="Times New Roman"/>
                <a:ea typeface="Times New Roman"/>
                <a:cs typeface="Times New Roman"/>
                <a:sym typeface="Times New Roman"/>
              </a:rPr>
              <a:t>MIT-WPU</a:t>
            </a:r>
            <a:br>
              <a:rPr lang="en-US" dirty="0">
                <a:solidFill>
                  <a:schemeClr val="dk1"/>
                </a:solidFill>
                <a:latin typeface="Times New Roman"/>
                <a:ea typeface="Times New Roman"/>
                <a:cs typeface="Times New Roman"/>
                <a:sym typeface="Times New Roman"/>
              </a:rPr>
            </a:br>
            <a:r>
              <a:rPr lang="en-US" dirty="0" smtClean="0">
                <a:latin typeface="Times New Roman"/>
                <a:ea typeface="Times New Roman"/>
                <a:cs typeface="Times New Roman"/>
                <a:sym typeface="Times New Roman"/>
              </a:rPr>
              <a:t>Final Year</a:t>
            </a:r>
            <a:r>
              <a:rPr lang="en-US" dirty="0">
                <a:latin typeface="Times New Roman"/>
                <a:ea typeface="Times New Roman"/>
                <a:cs typeface="Times New Roman"/>
                <a:sym typeface="Times New Roman"/>
              </a:rPr>
              <a:t> </a:t>
            </a:r>
            <a:r>
              <a:rPr lang="en-US" dirty="0" smtClean="0">
                <a:latin typeface="Times New Roman"/>
                <a:ea typeface="Times New Roman"/>
                <a:cs typeface="Times New Roman"/>
                <a:sym typeface="Times New Roman"/>
              </a:rPr>
              <a:t>(</a:t>
            </a:r>
            <a:r>
              <a:rPr lang="en-US" dirty="0" err="1" smtClean="0">
                <a:solidFill>
                  <a:schemeClr val="dk1"/>
                </a:solidFill>
                <a:latin typeface="Times New Roman"/>
                <a:ea typeface="Times New Roman"/>
                <a:cs typeface="Times New Roman"/>
                <a:sym typeface="Times New Roman"/>
              </a:rPr>
              <a:t>B.Tech</a:t>
            </a:r>
            <a:r>
              <a:rPr lang="en-US" dirty="0" smtClean="0">
                <a:solidFill>
                  <a:schemeClr val="dk1"/>
                </a:solidFill>
                <a:latin typeface="Times New Roman"/>
                <a:ea typeface="Times New Roman"/>
                <a:cs typeface="Times New Roman"/>
                <a:sym typeface="Times New Roman"/>
              </a:rPr>
              <a:t>)</a:t>
            </a:r>
            <a:r>
              <a:rPr lang="en-US" dirty="0">
                <a:solidFill>
                  <a:schemeClr val="dk1"/>
                </a:solidFill>
                <a:latin typeface="Times New Roman"/>
                <a:ea typeface="Times New Roman"/>
                <a:cs typeface="Times New Roman"/>
                <a:sym typeface="Times New Roman"/>
              </a:rPr>
              <a:t/>
            </a:r>
            <a:br>
              <a:rPr lang="en-US" dirty="0">
                <a:solidFill>
                  <a:schemeClr val="dk1"/>
                </a:solidFill>
                <a:latin typeface="Times New Roman"/>
                <a:ea typeface="Times New Roman"/>
                <a:cs typeface="Times New Roman"/>
                <a:sym typeface="Times New Roman"/>
              </a:rPr>
            </a:br>
            <a:r>
              <a:rPr lang="en-US" dirty="0">
                <a:solidFill>
                  <a:schemeClr val="dk1"/>
                </a:solidFill>
                <a:latin typeface="Times New Roman"/>
                <a:ea typeface="Times New Roman"/>
                <a:cs typeface="Times New Roman"/>
                <a:sym typeface="Times New Roman"/>
              </a:rPr>
              <a:t/>
            </a:r>
            <a:br>
              <a:rPr lang="en-US" dirty="0">
                <a:solidFill>
                  <a:schemeClr val="dk1"/>
                </a:solidFill>
                <a:latin typeface="Times New Roman"/>
                <a:ea typeface="Times New Roman"/>
                <a:cs typeface="Times New Roman"/>
                <a:sym typeface="Times New Roman"/>
              </a:rPr>
            </a:br>
            <a:r>
              <a:rPr lang="en-US" dirty="0">
                <a:solidFill>
                  <a:schemeClr val="dk1"/>
                </a:solidFill>
                <a:latin typeface="Times New Roman"/>
                <a:ea typeface="Times New Roman"/>
                <a:cs typeface="Times New Roman"/>
                <a:sym typeface="Times New Roman"/>
              </a:rPr>
              <a:t/>
            </a:r>
            <a:br>
              <a:rPr lang="en-US" dirty="0">
                <a:solidFill>
                  <a:schemeClr val="dk1"/>
                </a:solidFill>
                <a:latin typeface="Times New Roman"/>
                <a:ea typeface="Times New Roman"/>
                <a:cs typeface="Times New Roman"/>
                <a:sym typeface="Times New Roman"/>
              </a:rPr>
            </a:br>
            <a:r>
              <a:rPr lang="en-US" sz="3600" dirty="0">
                <a:solidFill>
                  <a:schemeClr val="dk1"/>
                </a:solidFill>
                <a:latin typeface="Times New Roman"/>
                <a:ea typeface="Times New Roman"/>
                <a:cs typeface="Times New Roman"/>
                <a:sym typeface="Times New Roman"/>
              </a:rPr>
              <a:t>System Software and </a:t>
            </a:r>
            <a:r>
              <a:rPr lang="en-US" sz="3600" dirty="0" smtClean="0">
                <a:solidFill>
                  <a:schemeClr val="dk1"/>
                </a:solidFill>
                <a:latin typeface="Times New Roman"/>
                <a:ea typeface="Times New Roman"/>
                <a:cs typeface="Times New Roman"/>
                <a:sym typeface="Times New Roman"/>
              </a:rPr>
              <a:t>Compiler Design</a:t>
            </a:r>
            <a:endParaRPr dirty="0">
              <a:solidFill>
                <a:srgbClr val="00B0F0"/>
              </a:solidFill>
              <a:latin typeface="Times New Roman"/>
              <a:ea typeface="Times New Roman"/>
              <a:cs typeface="Times New Roman"/>
              <a:sym typeface="Times New Roman"/>
            </a:endParaRPr>
          </a:p>
        </p:txBody>
      </p:sp>
      <p:sp>
        <p:nvSpPr>
          <p:cNvPr id="89" name="Google Shape;89;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a:t>
            </a:fld>
            <a:endParaRPr/>
          </a:p>
        </p:txBody>
      </p:sp>
      <p:pic>
        <p:nvPicPr>
          <p:cNvPr id="90" name="Google Shape;90;p1"/>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1"/>
          <p:cNvSpPr txBox="1">
            <a:spLocks noGrp="1"/>
          </p:cNvSpPr>
          <p:nvPr>
            <p:ph type="title"/>
          </p:nvPr>
        </p:nvSpPr>
        <p:spPr>
          <a:xfrm>
            <a:off x="152400" y="152400"/>
            <a:ext cx="8839200" cy="86047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2520"/>
              <a:buFont typeface="Times New Roman"/>
              <a:buNone/>
            </a:pPr>
            <a:r>
              <a:rPr lang="en-US" sz="2520" b="1">
                <a:solidFill>
                  <a:srgbClr val="002060"/>
                </a:solidFill>
                <a:latin typeface="Times New Roman"/>
                <a:ea typeface="Times New Roman"/>
                <a:cs typeface="Times New Roman"/>
                <a:sym typeface="Times New Roman"/>
              </a:rPr>
              <a:t>Assemblers</a:t>
            </a:r>
            <a:br>
              <a:rPr lang="en-US" sz="2520" b="1">
                <a:solidFill>
                  <a:srgbClr val="002060"/>
                </a:solidFill>
                <a:latin typeface="Times New Roman"/>
                <a:ea typeface="Times New Roman"/>
                <a:cs typeface="Times New Roman"/>
                <a:sym typeface="Times New Roman"/>
              </a:rPr>
            </a:br>
            <a:endParaRPr sz="2520">
              <a:solidFill>
                <a:srgbClr val="002060"/>
              </a:solidFill>
            </a:endParaRPr>
          </a:p>
        </p:txBody>
      </p:sp>
      <p:sp>
        <p:nvSpPr>
          <p:cNvPr id="215" name="Google Shape;215;p11"/>
          <p:cNvSpPr txBox="1">
            <a:spLocks noGrp="1"/>
          </p:cNvSpPr>
          <p:nvPr>
            <p:ph type="body" idx="1"/>
          </p:nvPr>
        </p:nvSpPr>
        <p:spPr>
          <a:xfrm>
            <a:off x="152400" y="1012874"/>
            <a:ext cx="8839200" cy="531172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None/>
            </a:pPr>
            <a:r>
              <a:rPr lang="en-US" sz="2000" dirty="0">
                <a:solidFill>
                  <a:schemeClr val="dk1"/>
                </a:solidFill>
                <a:latin typeface="Times New Roman"/>
                <a:ea typeface="Times New Roman"/>
                <a:cs typeface="Times New Roman"/>
                <a:sym typeface="Times New Roman"/>
              </a:rPr>
              <a:t>Assembly </a:t>
            </a:r>
            <a:r>
              <a:rPr lang="en-US" sz="2000" dirty="0" smtClean="0">
                <a:solidFill>
                  <a:schemeClr val="dk1"/>
                </a:solidFill>
                <a:latin typeface="Times New Roman"/>
                <a:ea typeface="Times New Roman"/>
                <a:cs typeface="Times New Roman"/>
                <a:sym typeface="Times New Roman"/>
              </a:rPr>
              <a:t>Language </a:t>
            </a:r>
            <a:r>
              <a:rPr lang="en-US" sz="2000" dirty="0">
                <a:solidFill>
                  <a:schemeClr val="dk1"/>
                </a:solidFill>
                <a:latin typeface="Times New Roman"/>
                <a:ea typeface="Times New Roman"/>
                <a:cs typeface="Times New Roman"/>
                <a:sym typeface="Times New Roman"/>
              </a:rPr>
              <a:t>Program </a:t>
            </a:r>
            <a:r>
              <a:rPr lang="en-US" sz="2000" dirty="0" smtClean="0">
                <a:solidFill>
                  <a:schemeClr val="dk1"/>
                </a:solidFill>
                <a:latin typeface="Times New Roman"/>
                <a:ea typeface="Times New Roman"/>
                <a:cs typeface="Times New Roman"/>
                <a:sym typeface="Times New Roman"/>
              </a:rPr>
              <a:t>---------------    </a:t>
            </a:r>
          </a:p>
          <a:p>
            <a:pPr marL="342900" lvl="0" indent="-342900" algn="l" rtl="0">
              <a:spcBef>
                <a:spcPts val="0"/>
              </a:spcBef>
              <a:spcAft>
                <a:spcPts val="0"/>
              </a:spcAft>
              <a:buClr>
                <a:schemeClr val="dk1"/>
              </a:buClr>
              <a:buSzPts val="2000"/>
              <a:buNone/>
            </a:pPr>
            <a:r>
              <a:rPr lang="en-US" sz="2000" dirty="0" smtClean="0">
                <a:solidFill>
                  <a:schemeClr val="dk1"/>
                </a:solidFill>
                <a:latin typeface="Times New Roman"/>
                <a:ea typeface="Times New Roman"/>
                <a:cs typeface="Times New Roman"/>
                <a:sym typeface="Times New Roman"/>
              </a:rPr>
              <a:t>Machine </a:t>
            </a:r>
            <a:r>
              <a:rPr lang="en-US" sz="2000" dirty="0">
                <a:solidFill>
                  <a:schemeClr val="dk1"/>
                </a:solidFill>
                <a:latin typeface="Times New Roman"/>
                <a:ea typeface="Times New Roman"/>
                <a:cs typeface="Times New Roman"/>
                <a:sym typeface="Times New Roman"/>
              </a:rPr>
              <a:t>Language Program </a:t>
            </a:r>
            <a:r>
              <a:rPr lang="en-US" sz="2000" dirty="0" smtClean="0">
                <a:solidFill>
                  <a:schemeClr val="dk1"/>
                </a:solidFill>
                <a:latin typeface="Times New Roman"/>
                <a:ea typeface="Times New Roman"/>
                <a:cs typeface="Times New Roman"/>
                <a:sym typeface="Times New Roman"/>
              </a:rPr>
              <a:t>-------------------</a:t>
            </a:r>
            <a:endParaRPr dirty="0"/>
          </a:p>
          <a:p>
            <a:pPr marL="342900" lvl="0" indent="-342900" algn="l" rtl="0">
              <a:spcBef>
                <a:spcPts val="400"/>
              </a:spcBef>
              <a:spcAft>
                <a:spcPts val="0"/>
              </a:spcAft>
              <a:buClr>
                <a:schemeClr val="dk1"/>
              </a:buClr>
              <a:buSzPts val="2000"/>
              <a:buNone/>
            </a:pPr>
            <a:endParaRPr sz="2000" dirty="0">
              <a:solidFill>
                <a:schemeClr val="dk1"/>
              </a:solidFill>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Char char="•"/>
            </a:pPr>
            <a:r>
              <a:rPr lang="en-US" sz="2000" dirty="0">
                <a:solidFill>
                  <a:schemeClr val="dk1"/>
                </a:solidFill>
                <a:latin typeface="Times New Roman"/>
                <a:ea typeface="Times New Roman"/>
                <a:cs typeface="Times New Roman"/>
                <a:sym typeface="Times New Roman"/>
              </a:rPr>
              <a:t>Programs known as assembler is used to translate assembly language into machine language.</a:t>
            </a:r>
            <a:endParaRPr dirty="0"/>
          </a:p>
          <a:p>
            <a:pPr marL="342900" lvl="0" indent="-342900" algn="l" rtl="0">
              <a:spcBef>
                <a:spcPts val="400"/>
              </a:spcBef>
              <a:spcAft>
                <a:spcPts val="0"/>
              </a:spcAft>
              <a:buClr>
                <a:schemeClr val="dk1"/>
              </a:buClr>
              <a:buSzPts val="2000"/>
              <a:buChar char="•"/>
            </a:pPr>
            <a:r>
              <a:rPr lang="en-US" sz="2000" dirty="0">
                <a:solidFill>
                  <a:schemeClr val="dk1"/>
                </a:solidFill>
                <a:latin typeface="Times New Roman"/>
                <a:ea typeface="Times New Roman"/>
                <a:cs typeface="Times New Roman"/>
                <a:sym typeface="Times New Roman"/>
              </a:rPr>
              <a:t>The input to an assembler is called the source program and the output is a machine language translation(object program).</a:t>
            </a:r>
            <a:endParaRPr dirty="0"/>
          </a:p>
          <a:p>
            <a:pPr marL="146685" lvl="0" indent="-146685" algn="l" rtl="0">
              <a:lnSpc>
                <a:spcPct val="100000"/>
              </a:lnSpc>
              <a:spcBef>
                <a:spcPts val="2085"/>
              </a:spcBef>
              <a:spcAft>
                <a:spcPts val="0"/>
              </a:spcAft>
              <a:buClr>
                <a:schemeClr val="dk1"/>
              </a:buClr>
              <a:buSzPts val="2000"/>
              <a:buChar char="•"/>
            </a:pPr>
            <a:r>
              <a:rPr lang="en-US" sz="2000" b="1" dirty="0">
                <a:solidFill>
                  <a:schemeClr val="dk1"/>
                </a:solidFill>
                <a:latin typeface="Times New Roman"/>
                <a:ea typeface="Times New Roman"/>
                <a:cs typeface="Times New Roman"/>
                <a:sym typeface="Times New Roman"/>
              </a:rPr>
              <a:t>Assembler tasks:</a:t>
            </a:r>
            <a:endParaRPr dirty="0"/>
          </a:p>
          <a:p>
            <a:pPr marL="133985" lvl="0" indent="-6985" algn="l" rtl="0">
              <a:lnSpc>
                <a:spcPct val="100000"/>
              </a:lnSpc>
              <a:spcBef>
                <a:spcPts val="30"/>
              </a:spcBef>
              <a:spcAft>
                <a:spcPts val="0"/>
              </a:spcAft>
              <a:buClr>
                <a:schemeClr val="dk1"/>
              </a:buClr>
              <a:buSzPts val="2000"/>
              <a:buNone/>
            </a:pPr>
            <a:endParaRPr sz="2000" dirty="0">
              <a:solidFill>
                <a:schemeClr val="dk1"/>
              </a:solidFill>
              <a:latin typeface="Times New Roman"/>
              <a:ea typeface="Times New Roman"/>
              <a:cs typeface="Times New Roman"/>
              <a:sym typeface="Times New Roman"/>
            </a:endParaRPr>
          </a:p>
          <a:p>
            <a:pPr marL="254000" lvl="0" indent="-121707" algn="l" rtl="0">
              <a:lnSpc>
                <a:spcPct val="100000"/>
              </a:lnSpc>
              <a:spcBef>
                <a:spcPts val="400"/>
              </a:spcBef>
              <a:spcAft>
                <a:spcPts val="0"/>
              </a:spcAft>
              <a:buClr>
                <a:schemeClr val="dk1"/>
              </a:buClr>
              <a:buSzPts val="1917"/>
              <a:buFont typeface="Arial"/>
              <a:buChar char="•"/>
            </a:pPr>
            <a:r>
              <a:rPr lang="en-US" sz="2000" dirty="0">
                <a:solidFill>
                  <a:schemeClr val="dk1"/>
                </a:solidFill>
                <a:latin typeface="Times New Roman"/>
                <a:ea typeface="Times New Roman"/>
                <a:cs typeface="Times New Roman"/>
                <a:sym typeface="Times New Roman"/>
              </a:rPr>
              <a:t>  Convert symbolic op codes to binary</a:t>
            </a:r>
            <a:endParaRPr dirty="0"/>
          </a:p>
          <a:p>
            <a:pPr marL="254000" lvl="0" indent="-121707" algn="l" rtl="0">
              <a:lnSpc>
                <a:spcPct val="100000"/>
              </a:lnSpc>
              <a:spcBef>
                <a:spcPts val="400"/>
              </a:spcBef>
              <a:spcAft>
                <a:spcPts val="0"/>
              </a:spcAft>
              <a:buClr>
                <a:schemeClr val="dk1"/>
              </a:buClr>
              <a:buSzPts val="1917"/>
              <a:buFont typeface="Arial"/>
              <a:buChar char="•"/>
            </a:pPr>
            <a:r>
              <a:rPr lang="en-US" sz="2000" dirty="0">
                <a:solidFill>
                  <a:schemeClr val="dk1"/>
                </a:solidFill>
                <a:latin typeface="Times New Roman"/>
                <a:ea typeface="Times New Roman"/>
                <a:cs typeface="Times New Roman"/>
                <a:sym typeface="Times New Roman"/>
              </a:rPr>
              <a:t>  Convert symbolic addresses to binary</a:t>
            </a:r>
            <a:endParaRPr dirty="0"/>
          </a:p>
          <a:p>
            <a:pPr marL="254000" lvl="0" indent="-121707" algn="l" rtl="0">
              <a:lnSpc>
                <a:spcPct val="100000"/>
              </a:lnSpc>
              <a:spcBef>
                <a:spcPts val="5"/>
              </a:spcBef>
              <a:spcAft>
                <a:spcPts val="0"/>
              </a:spcAft>
              <a:buClr>
                <a:schemeClr val="dk1"/>
              </a:buClr>
              <a:buSzPts val="1917"/>
              <a:buFont typeface="Arial"/>
              <a:buChar char="•"/>
            </a:pPr>
            <a:r>
              <a:rPr lang="en-US" sz="2000" dirty="0">
                <a:solidFill>
                  <a:schemeClr val="dk1"/>
                </a:solidFill>
                <a:latin typeface="Times New Roman"/>
                <a:ea typeface="Times New Roman"/>
                <a:cs typeface="Times New Roman"/>
                <a:sym typeface="Times New Roman"/>
              </a:rPr>
              <a:t>  Perform assembler services requested by the pseudo-ops</a:t>
            </a:r>
            <a:endParaRPr dirty="0"/>
          </a:p>
          <a:p>
            <a:pPr marL="254000" lvl="0" indent="-121707" algn="l" rtl="0">
              <a:lnSpc>
                <a:spcPct val="100000"/>
              </a:lnSpc>
              <a:spcBef>
                <a:spcPts val="400"/>
              </a:spcBef>
              <a:spcAft>
                <a:spcPts val="0"/>
              </a:spcAft>
              <a:buClr>
                <a:schemeClr val="dk1"/>
              </a:buClr>
              <a:buSzPts val="1917"/>
              <a:buFont typeface="Arial"/>
              <a:buChar char="•"/>
            </a:pPr>
            <a:r>
              <a:rPr lang="en-US" sz="2000" dirty="0">
                <a:solidFill>
                  <a:schemeClr val="dk1"/>
                </a:solidFill>
                <a:latin typeface="Times New Roman"/>
                <a:ea typeface="Times New Roman"/>
                <a:cs typeface="Times New Roman"/>
                <a:sym typeface="Times New Roman"/>
              </a:rPr>
              <a:t>  Put translated instructions into a file for future use</a:t>
            </a:r>
            <a:endParaRPr dirty="0"/>
          </a:p>
          <a:p>
            <a:pPr marL="342900" lvl="0" indent="-139700" algn="l" rtl="0">
              <a:spcBef>
                <a:spcPts val="640"/>
              </a:spcBef>
              <a:spcAft>
                <a:spcPts val="0"/>
              </a:spcAft>
              <a:buClr>
                <a:schemeClr val="dk1"/>
              </a:buClr>
              <a:buSzPts val="3200"/>
              <a:buNone/>
            </a:pPr>
            <a:endParaRPr dirty="0"/>
          </a:p>
        </p:txBody>
      </p:sp>
      <p:sp>
        <p:nvSpPr>
          <p:cNvPr id="216" name="Google Shape;216;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10</a:t>
            </a:fld>
            <a:endParaRPr>
              <a:solidFill>
                <a:srgbClr val="000000"/>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normAutofit lnSpcReduction="10000"/>
          </a:bodyPr>
          <a:lstStyle/>
          <a:p>
            <a:pPr fontAlgn="base"/>
            <a:r>
              <a:rPr lang="en-US" b="1" dirty="0" smtClean="0"/>
              <a:t>Pass-1:</a:t>
            </a:r>
            <a:endParaRPr lang="en-US" dirty="0" smtClean="0"/>
          </a:p>
          <a:p>
            <a:pPr lvl="1" fontAlgn="base"/>
            <a:r>
              <a:rPr lang="en-US" dirty="0" smtClean="0"/>
              <a:t>Define symbols and literals and remember them in symbol table and literal table respectively.</a:t>
            </a:r>
          </a:p>
          <a:p>
            <a:pPr lvl="1" fontAlgn="base"/>
            <a:r>
              <a:rPr lang="en-US" dirty="0" smtClean="0"/>
              <a:t>Keep track of location counter</a:t>
            </a:r>
          </a:p>
          <a:p>
            <a:pPr lvl="1" fontAlgn="base"/>
            <a:r>
              <a:rPr lang="en-US" dirty="0" smtClean="0"/>
              <a:t>Process pseudo-operations</a:t>
            </a:r>
          </a:p>
          <a:p>
            <a:pPr fontAlgn="base"/>
            <a:r>
              <a:rPr lang="en-US" b="1" dirty="0" smtClean="0"/>
              <a:t>Pass-2:</a:t>
            </a:r>
            <a:endParaRPr lang="en-US" dirty="0" smtClean="0"/>
          </a:p>
          <a:p>
            <a:pPr lvl="1" fontAlgn="base"/>
            <a:r>
              <a:rPr lang="en-US" dirty="0" smtClean="0"/>
              <a:t>Generate object code by converting symbolic op-code into respective numeric op-code</a:t>
            </a:r>
          </a:p>
          <a:p>
            <a:pPr lvl="1" fontAlgn="base"/>
            <a:r>
              <a:rPr lang="en-US" smtClean="0"/>
              <a:t>Generate data for literals and look for values of symbols</a:t>
            </a:r>
          </a:p>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87"/>
          <p:cNvPicPr preferRelativeResize="0"/>
          <p:nvPr/>
        </p:nvPicPr>
        <p:blipFill rotWithShape="1">
          <a:blip r:embed="rId3">
            <a:alphaModFix/>
          </a:blip>
          <a:srcRect/>
          <a:stretch/>
        </p:blipFill>
        <p:spPr>
          <a:xfrm>
            <a:off x="1725419" y="56053"/>
            <a:ext cx="5917738" cy="6712168"/>
          </a:xfrm>
          <a:prstGeom prst="rect">
            <a:avLst/>
          </a:prstGeom>
          <a:noFill/>
          <a:ln>
            <a:noFill/>
          </a:ln>
        </p:spPr>
      </p:pic>
      <p:pic>
        <p:nvPicPr>
          <p:cNvPr id="845" name="Google Shape;845;p87"/>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846" name="Google Shape;846;p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101</a:t>
            </a:fld>
            <a:endParaRPr>
              <a:solidFill>
                <a:srgbClr val="000000"/>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102</a:t>
            </a:fld>
            <a:endParaRPr lang="en-US"/>
          </a:p>
        </p:txBody>
      </p:sp>
      <p:sp>
        <p:nvSpPr>
          <p:cNvPr id="3" name="Rectangle 2"/>
          <p:cNvSpPr/>
          <p:nvPr/>
        </p:nvSpPr>
        <p:spPr>
          <a:xfrm>
            <a:off x="640080" y="787713"/>
            <a:ext cx="6885432" cy="3785652"/>
          </a:xfrm>
          <a:prstGeom prst="rect">
            <a:avLst/>
          </a:prstGeom>
        </p:spPr>
        <p:txBody>
          <a:bodyPr wrap="square">
            <a:spAutoFit/>
          </a:bodyPr>
          <a:lstStyle/>
          <a:p>
            <a:r>
              <a:rPr lang="en-US" sz="1600" b="1" dirty="0" smtClean="0"/>
              <a:t>There are two variant of  Intermediate  code</a:t>
            </a:r>
          </a:p>
          <a:p>
            <a:endParaRPr lang="en-US" sz="1600" b="1" dirty="0" smtClean="0"/>
          </a:p>
          <a:p>
            <a:r>
              <a:rPr lang="en-US" sz="1600" b="1" dirty="0" smtClean="0"/>
              <a:t>Variant-1</a:t>
            </a:r>
          </a:p>
          <a:p>
            <a:endParaRPr lang="en-US" sz="1600" b="1" dirty="0" smtClean="0"/>
          </a:p>
          <a:p>
            <a:pPr marL="342900" indent="-342900">
              <a:buAutoNum type="arabicParenR"/>
            </a:pPr>
            <a:r>
              <a:rPr lang="en-US" sz="1600" dirty="0" smtClean="0"/>
              <a:t>We may have IS, AD , DL in our program so we have to write ( class, its number )</a:t>
            </a:r>
          </a:p>
          <a:p>
            <a:pPr marL="342900" indent="-342900">
              <a:buAutoNum type="arabicParenR"/>
            </a:pPr>
            <a:endParaRPr lang="en-US" sz="1600" dirty="0" smtClean="0"/>
          </a:p>
          <a:p>
            <a:r>
              <a:rPr lang="en-US" sz="1600" dirty="0" smtClean="0"/>
              <a:t>2) Operand registers are written with single digit.</a:t>
            </a:r>
          </a:p>
          <a:p>
            <a:endParaRPr lang="en-US" sz="1600" dirty="0" smtClean="0"/>
          </a:p>
          <a:p>
            <a:r>
              <a:rPr lang="en-US" sz="1600" dirty="0" smtClean="0"/>
              <a:t>3) The second operand which is a memory operand, is represented by a pair of the form ( operand class, code ) Where operand class is one of C, S and L standing for constant, symbol and literal respectively.</a:t>
            </a:r>
          </a:p>
          <a:p>
            <a:endParaRPr lang="en-US" sz="1600" dirty="0" smtClean="0"/>
          </a:p>
          <a:p>
            <a:r>
              <a:rPr lang="en-US" sz="1600" dirty="0" smtClean="0"/>
              <a:t>4) The first operands may be register value for instruction. If the instruction is BC then first operand is having value 1 to 6 .</a:t>
            </a:r>
            <a:endParaRPr lang="en-US" sz="1600" dirty="0"/>
          </a:p>
        </p:txBody>
      </p:sp>
      <p:sp>
        <p:nvSpPr>
          <p:cNvPr id="4" name="Rectangle 3"/>
          <p:cNvSpPr/>
          <p:nvPr/>
        </p:nvSpPr>
        <p:spPr>
          <a:xfrm>
            <a:off x="557784" y="4981914"/>
            <a:ext cx="7306056" cy="1323439"/>
          </a:xfrm>
          <a:prstGeom prst="rect">
            <a:avLst/>
          </a:prstGeom>
        </p:spPr>
        <p:txBody>
          <a:bodyPr wrap="square">
            <a:spAutoFit/>
          </a:bodyPr>
          <a:lstStyle/>
          <a:p>
            <a:r>
              <a:rPr lang="en-US" sz="1600" b="1" dirty="0" smtClean="0"/>
              <a:t>Variant-02</a:t>
            </a:r>
          </a:p>
          <a:p>
            <a:endParaRPr lang="en-US" sz="1600" b="1" dirty="0" smtClean="0"/>
          </a:p>
          <a:p>
            <a:r>
              <a:rPr lang="en-US" sz="1600" dirty="0" smtClean="0"/>
              <a:t>1) Variant 2 will be same for AD and DL. Only for IS the first operand is written as it is. For second operand only for literal they follow VARIANT format, rest all is written as it is from input.</a:t>
            </a:r>
            <a:endParaRPr lang="en-US" sz="16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103</a:t>
            </a:fld>
            <a:endParaRPr lang="en-US"/>
          </a:p>
        </p:txBody>
      </p:sp>
      <p:pic>
        <p:nvPicPr>
          <p:cNvPr id="1026" name="Picture 2"/>
          <p:cNvPicPr>
            <a:picLocks noChangeAspect="1" noChangeArrowheads="1"/>
          </p:cNvPicPr>
          <p:nvPr/>
        </p:nvPicPr>
        <p:blipFill>
          <a:blip r:embed="rId2"/>
          <a:srcRect/>
          <a:stretch>
            <a:fillRect/>
          </a:stretch>
        </p:blipFill>
        <p:spPr bwMode="auto">
          <a:xfrm>
            <a:off x="273068" y="1389888"/>
            <a:ext cx="7394557" cy="44531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852" name="Google Shape;852;p88"/>
          <p:cNvPicPr preferRelativeResize="0"/>
          <p:nvPr/>
        </p:nvPicPr>
        <p:blipFill rotWithShape="1">
          <a:blip r:embed="rId3">
            <a:alphaModFix/>
          </a:blip>
          <a:srcRect/>
          <a:stretch/>
        </p:blipFill>
        <p:spPr>
          <a:xfrm>
            <a:off x="767256" y="290891"/>
            <a:ext cx="7332827" cy="6291432"/>
          </a:xfrm>
          <a:prstGeom prst="rect">
            <a:avLst/>
          </a:prstGeom>
          <a:noFill/>
          <a:ln>
            <a:noFill/>
          </a:ln>
        </p:spPr>
      </p:pic>
      <p:pic>
        <p:nvPicPr>
          <p:cNvPr id="853" name="Google Shape;853;p88"/>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854" name="Google Shape;854;p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104</a:t>
            </a:fld>
            <a:endParaRPr>
              <a:solidFill>
                <a:srgbClr val="000000"/>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89"/>
          <p:cNvPicPr preferRelativeResize="0"/>
          <p:nvPr/>
        </p:nvPicPr>
        <p:blipFill rotWithShape="1">
          <a:blip r:embed="rId3">
            <a:alphaModFix/>
          </a:blip>
          <a:srcRect/>
          <a:stretch/>
        </p:blipFill>
        <p:spPr>
          <a:xfrm>
            <a:off x="2112576" y="109707"/>
            <a:ext cx="4597674" cy="6706253"/>
          </a:xfrm>
          <a:prstGeom prst="rect">
            <a:avLst/>
          </a:prstGeom>
          <a:noFill/>
          <a:ln>
            <a:noFill/>
          </a:ln>
        </p:spPr>
      </p:pic>
      <p:pic>
        <p:nvPicPr>
          <p:cNvPr id="861" name="Google Shape;861;p89"/>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862" name="Google Shape;862;p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105</a:t>
            </a:fld>
            <a:endParaRPr>
              <a:solidFill>
                <a:srgbClr val="000000"/>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90"/>
          <p:cNvPicPr preferRelativeResize="0"/>
          <p:nvPr/>
        </p:nvPicPr>
        <p:blipFill rotWithShape="1">
          <a:blip r:embed="rId3">
            <a:alphaModFix/>
          </a:blip>
          <a:srcRect/>
          <a:stretch/>
        </p:blipFill>
        <p:spPr>
          <a:xfrm>
            <a:off x="1225777" y="112115"/>
            <a:ext cx="6864839" cy="6605752"/>
          </a:xfrm>
          <a:prstGeom prst="rect">
            <a:avLst/>
          </a:prstGeom>
          <a:noFill/>
          <a:ln>
            <a:noFill/>
          </a:ln>
        </p:spPr>
      </p:pic>
      <p:pic>
        <p:nvPicPr>
          <p:cNvPr id="869" name="Google Shape;869;p90"/>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870" name="Google Shape;870;p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106</a:t>
            </a:fld>
            <a:endParaRPr>
              <a:solidFill>
                <a:srgbClr val="000000"/>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876" name="Google Shape;876;p91"/>
          <p:cNvPicPr preferRelativeResize="0"/>
          <p:nvPr/>
        </p:nvPicPr>
        <p:blipFill rotWithShape="1">
          <a:blip r:embed="rId3">
            <a:alphaModFix/>
          </a:blip>
          <a:srcRect/>
          <a:stretch/>
        </p:blipFill>
        <p:spPr>
          <a:xfrm>
            <a:off x="0" y="50800"/>
            <a:ext cx="1143000" cy="782638"/>
          </a:xfrm>
          <a:prstGeom prst="rect">
            <a:avLst/>
          </a:prstGeom>
          <a:noFill/>
          <a:ln>
            <a:noFill/>
          </a:ln>
        </p:spPr>
      </p:pic>
      <p:sp>
        <p:nvSpPr>
          <p:cNvPr id="877" name="Google Shape;877;p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107</a:t>
            </a:fld>
            <a:endParaRPr>
              <a:solidFill>
                <a:srgbClr val="000000"/>
              </a:solidFill>
            </a:endParaRPr>
          </a:p>
        </p:txBody>
      </p:sp>
      <p:sp>
        <p:nvSpPr>
          <p:cNvPr id="878" name="Google Shape;878;p91"/>
          <p:cNvSpPr txBox="1"/>
          <p:nvPr/>
        </p:nvSpPr>
        <p:spPr>
          <a:xfrm>
            <a:off x="457200" y="872196"/>
            <a:ext cx="8229600" cy="5809957"/>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Machine_code_buffer :area for constructing code for one statement</a:t>
            </a:r>
            <a:endParaRPr/>
          </a:p>
          <a:p>
            <a:pPr marL="342900" marR="0" lvl="0" indent="-342900" algn="l" rtl="0">
              <a:lnSpc>
                <a:spcPct val="100000"/>
              </a:lnSpc>
              <a:spcBef>
                <a:spcPts val="400"/>
              </a:spcBef>
              <a:spcAft>
                <a:spcPts val="0"/>
              </a:spcAft>
              <a:buClr>
                <a:schemeClr val="dk1"/>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Code_area:  area for assembling the target program  ,  </a:t>
            </a:r>
            <a:endParaRPr/>
          </a:p>
          <a:p>
            <a:pPr marL="342900" marR="0" lvl="0" indent="-342900" algn="l" rtl="0">
              <a:lnSpc>
                <a:spcPct val="100000"/>
              </a:lnSpc>
              <a:spcBef>
                <a:spcPts val="400"/>
              </a:spcBef>
              <a:spcAft>
                <a:spcPts val="0"/>
              </a:spcAft>
              <a:buClr>
                <a:schemeClr val="dk1"/>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code_area_address :contains address of code_area</a:t>
            </a:r>
            <a:endParaRPr sz="20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AutoNum type="arabicPeriod"/>
            </a:pPr>
            <a:r>
              <a:rPr lang="en-US" sz="2000" b="1" i="0" u="none" strike="noStrike" cap="none">
                <a:solidFill>
                  <a:schemeClr val="dk1"/>
                </a:solidFill>
                <a:latin typeface="Times New Roman"/>
                <a:ea typeface="Times New Roman"/>
                <a:cs typeface="Times New Roman"/>
                <a:sym typeface="Times New Roman"/>
              </a:rPr>
              <a:t>code_area_addr=addr of code_area,  </a:t>
            </a:r>
            <a:endParaRPr/>
          </a:p>
          <a:p>
            <a:pPr marL="342900" marR="0" lvl="0" indent="-342900" algn="l" rtl="0">
              <a:lnSpc>
                <a:spcPct val="100000"/>
              </a:lnSpc>
              <a:spcBef>
                <a:spcPts val="400"/>
              </a:spcBef>
              <a:spcAft>
                <a:spcPts val="0"/>
              </a:spcAft>
              <a:buNone/>
            </a:pPr>
            <a:r>
              <a:rPr lang="en-US" sz="2000" b="1" i="0" u="none" strike="noStrike" cap="none">
                <a:solidFill>
                  <a:schemeClr val="dk1"/>
                </a:solidFill>
                <a:latin typeface="Times New Roman"/>
                <a:ea typeface="Times New Roman"/>
                <a:cs typeface="Times New Roman"/>
                <a:sym typeface="Times New Roman"/>
              </a:rPr>
              <a:t>	pooltab_ptr=1, </a:t>
            </a:r>
            <a:endParaRPr/>
          </a:p>
          <a:p>
            <a:pPr marL="342900" marR="0" lvl="0" indent="-342900" algn="l" rtl="0">
              <a:lnSpc>
                <a:spcPct val="100000"/>
              </a:lnSpc>
              <a:spcBef>
                <a:spcPts val="400"/>
              </a:spcBef>
              <a:spcAft>
                <a:spcPts val="0"/>
              </a:spcAft>
              <a:buNone/>
            </a:pPr>
            <a:r>
              <a:rPr lang="en-US" sz="2000" b="1" i="0" u="none" strike="noStrike" cap="none">
                <a:solidFill>
                  <a:schemeClr val="dk1"/>
                </a:solidFill>
                <a:latin typeface="Times New Roman"/>
                <a:ea typeface="Times New Roman"/>
                <a:cs typeface="Times New Roman"/>
                <a:sym typeface="Times New Roman"/>
              </a:rPr>
              <a:t>	loc_cntr=0</a:t>
            </a:r>
            <a:endParaRPr/>
          </a:p>
        </p:txBody>
      </p:sp>
      <p:sp>
        <p:nvSpPr>
          <p:cNvPr id="879" name="Google Shape;879;p91"/>
          <p:cNvSpPr txBox="1"/>
          <p:nvPr/>
        </p:nvSpPr>
        <p:spPr>
          <a:xfrm>
            <a:off x="1913206" y="295422"/>
            <a:ext cx="618978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70C0"/>
                </a:solidFill>
                <a:latin typeface="Times New Roman"/>
                <a:ea typeface="Times New Roman"/>
                <a:cs typeface="Times New Roman"/>
                <a:sym typeface="Times New Roman"/>
              </a:rPr>
              <a:t>Algorithm for Pass 2 of 2 pass Assembler </a:t>
            </a: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pic>
        <p:nvPicPr>
          <p:cNvPr id="885" name="Google Shape;885;p92"/>
          <p:cNvPicPr preferRelativeResize="0"/>
          <p:nvPr/>
        </p:nvPicPr>
        <p:blipFill rotWithShape="1">
          <a:blip r:embed="rId3">
            <a:alphaModFix/>
          </a:blip>
          <a:srcRect/>
          <a:stretch/>
        </p:blipFill>
        <p:spPr>
          <a:xfrm>
            <a:off x="0" y="50800"/>
            <a:ext cx="1143000" cy="782638"/>
          </a:xfrm>
          <a:prstGeom prst="rect">
            <a:avLst/>
          </a:prstGeom>
          <a:noFill/>
          <a:ln>
            <a:noFill/>
          </a:ln>
        </p:spPr>
      </p:pic>
      <p:sp>
        <p:nvSpPr>
          <p:cNvPr id="886" name="Google Shape;886;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108</a:t>
            </a:fld>
            <a:endParaRPr>
              <a:solidFill>
                <a:srgbClr val="000000"/>
              </a:solidFill>
            </a:endParaRPr>
          </a:p>
        </p:txBody>
      </p:sp>
      <p:sp>
        <p:nvSpPr>
          <p:cNvPr id="887" name="Google Shape;887;p92"/>
          <p:cNvSpPr txBox="1"/>
          <p:nvPr/>
        </p:nvSpPr>
        <p:spPr>
          <a:xfrm>
            <a:off x="457200" y="872196"/>
            <a:ext cx="8229600" cy="5809957"/>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None/>
            </a:pPr>
            <a:r>
              <a:rPr lang="en-US" sz="1500" b="1" i="0" u="none" strike="noStrike" cap="none">
                <a:solidFill>
                  <a:schemeClr val="dk1"/>
                </a:solidFill>
                <a:latin typeface="Times New Roman"/>
                <a:ea typeface="Times New Roman"/>
                <a:cs typeface="Times New Roman"/>
                <a:sym typeface="Times New Roman"/>
              </a:rPr>
              <a:t>2.	While next stmt is not an END stmt</a:t>
            </a:r>
            <a:endParaRPr/>
          </a:p>
          <a:p>
            <a:pPr marL="342900" marR="0" lvl="0" indent="-342900" algn="l" rtl="0">
              <a:lnSpc>
                <a:spcPct val="90000"/>
              </a:lnSpc>
              <a:spcBef>
                <a:spcPts val="300"/>
              </a:spcBef>
              <a:spcAft>
                <a:spcPts val="0"/>
              </a:spcAft>
              <a:buClr>
                <a:schemeClr val="dk1"/>
              </a:buClr>
              <a:buSzPts val="1500"/>
              <a:buFont typeface="Arial"/>
              <a:buAutoNum type="alphaLcParenBoth"/>
            </a:pPr>
            <a:r>
              <a:rPr lang="en-US" sz="1500" b="1" i="0" u="none" strike="noStrike" cap="none">
                <a:solidFill>
                  <a:schemeClr val="dk1"/>
                </a:solidFill>
                <a:latin typeface="Times New Roman"/>
                <a:ea typeface="Times New Roman"/>
                <a:cs typeface="Times New Roman"/>
                <a:sym typeface="Times New Roman"/>
              </a:rPr>
              <a:t>clear machine_code_buffer</a:t>
            </a:r>
            <a:endParaRPr sz="15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300"/>
              </a:spcBef>
              <a:spcAft>
                <a:spcPts val="0"/>
              </a:spcAft>
              <a:buClr>
                <a:schemeClr val="dk1"/>
              </a:buClr>
              <a:buSzPts val="1500"/>
              <a:buFont typeface="Arial"/>
              <a:buAutoNum type="alphaLcParenBoth"/>
            </a:pPr>
            <a:r>
              <a:rPr lang="en-US" sz="1500" b="1" i="0" u="none" strike="noStrike" cap="none">
                <a:solidFill>
                  <a:schemeClr val="dk1"/>
                </a:solidFill>
                <a:latin typeface="Times New Roman"/>
                <a:ea typeface="Times New Roman"/>
                <a:cs typeface="Times New Roman"/>
                <a:sym typeface="Times New Roman"/>
              </a:rPr>
              <a:t>If an LTORG stmt</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(i) Process literals in </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LITTAB[POOLTAB[pooltab_ptr]]……..LITTAB[POOLTAB[pooltab_ptr+1]-1]</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assemble literals in machine_code_buffer.</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(ii) size=size of memory req for literals		(iii)pooltab_ptr=pooltab_ptr+1</a:t>
            </a:r>
            <a:endParaRPr/>
          </a:p>
          <a:p>
            <a:pPr marL="342900" marR="0" lvl="0" indent="-342900" algn="l" rtl="0">
              <a:lnSpc>
                <a:spcPct val="90000"/>
              </a:lnSpc>
              <a:spcBef>
                <a:spcPts val="300"/>
              </a:spcBef>
              <a:spcAft>
                <a:spcPts val="0"/>
              </a:spcAft>
              <a:buClr>
                <a:schemeClr val="dk1"/>
              </a:buClr>
              <a:buSzPts val="1500"/>
              <a:buFont typeface="Arial"/>
              <a:buAutoNum type="alphaLcParenBoth" startAt="3"/>
            </a:pPr>
            <a:r>
              <a:rPr lang="en-US" sz="1500" b="1" i="0" u="none" strike="noStrike" cap="none">
                <a:solidFill>
                  <a:schemeClr val="dk1"/>
                </a:solidFill>
                <a:latin typeface="Times New Roman"/>
                <a:ea typeface="Times New Roman"/>
                <a:cs typeface="Times New Roman"/>
                <a:sym typeface="Times New Roman"/>
              </a:rPr>
              <a:t>If a START or ORIGIN stmt then</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(i) loc_cntr=value specified in operand field	(ii) size=0</a:t>
            </a:r>
            <a:endParaRPr/>
          </a:p>
          <a:p>
            <a:pPr marL="342900" marR="0" lvl="0" indent="-342900" algn="l" rtl="0">
              <a:lnSpc>
                <a:spcPct val="90000"/>
              </a:lnSpc>
              <a:spcBef>
                <a:spcPts val="300"/>
              </a:spcBef>
              <a:spcAft>
                <a:spcPts val="0"/>
              </a:spcAft>
              <a:buClr>
                <a:schemeClr val="dk1"/>
              </a:buClr>
              <a:buSzPts val="1500"/>
              <a:buFont typeface="Arial"/>
              <a:buAutoNum type="alphaLcParenBoth" startAt="4"/>
            </a:pPr>
            <a:r>
              <a:rPr lang="en-US" sz="1500" b="1" i="0" u="none" strike="noStrike" cap="none">
                <a:solidFill>
                  <a:schemeClr val="dk1"/>
                </a:solidFill>
                <a:latin typeface="Times New Roman"/>
                <a:ea typeface="Times New Roman"/>
                <a:cs typeface="Times New Roman"/>
                <a:sym typeface="Times New Roman"/>
              </a:rPr>
              <a:t>If a declaration stmt</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(i) If a DC stmt then</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Assemble the const in machine_code_buffer.</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(ii) size=size of memory required by DC/DS stmt</a:t>
            </a:r>
            <a:endParaRPr/>
          </a:p>
          <a:p>
            <a:pPr marL="342900" marR="0" lvl="0" indent="-342900" algn="l" rtl="0">
              <a:lnSpc>
                <a:spcPct val="90000"/>
              </a:lnSpc>
              <a:spcBef>
                <a:spcPts val="300"/>
              </a:spcBef>
              <a:spcAft>
                <a:spcPts val="0"/>
              </a:spcAft>
              <a:buClr>
                <a:schemeClr val="dk1"/>
              </a:buClr>
              <a:buSzPts val="1500"/>
              <a:buFont typeface="Arial"/>
              <a:buAutoNum type="alphaLcParenBoth" startAt="5"/>
            </a:pPr>
            <a:r>
              <a:rPr lang="en-US" sz="1500" b="1" i="0" u="none" strike="noStrike" cap="none">
                <a:solidFill>
                  <a:schemeClr val="dk1"/>
                </a:solidFill>
                <a:latin typeface="Times New Roman"/>
                <a:ea typeface="Times New Roman"/>
                <a:cs typeface="Times New Roman"/>
                <a:sym typeface="Times New Roman"/>
              </a:rPr>
              <a:t>If an imperative stmt</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(i) Get operand address from SYMTAB or LITTAB</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(ii) Assemble instr in machine_code_buffer.	(iii) size=size of instr</a:t>
            </a:r>
            <a:endParaRPr sz="15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300"/>
              </a:spcBef>
              <a:spcAft>
                <a:spcPts val="0"/>
              </a:spcAft>
              <a:buClr>
                <a:schemeClr val="dk1"/>
              </a:buClr>
              <a:buSzPts val="1500"/>
              <a:buFont typeface="Arial"/>
              <a:buAutoNum type="alphaLcParenBoth" startAt="6"/>
            </a:pPr>
            <a:r>
              <a:rPr lang="en-US" sz="1500" b="1" i="0" u="none" strike="noStrike" cap="none">
                <a:solidFill>
                  <a:schemeClr val="dk1"/>
                </a:solidFill>
                <a:latin typeface="Times New Roman"/>
                <a:ea typeface="Times New Roman"/>
                <a:cs typeface="Times New Roman"/>
                <a:sym typeface="Times New Roman"/>
              </a:rPr>
              <a:t>If size &lt;&gt; 0 then</a:t>
            </a:r>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(i) Move contents of machine_code_buffer  to the address code_area_addr+loc_cntr</a:t>
            </a:r>
            <a:endParaRPr sz="15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	(ii) loc_cntr=loc_cntr+size</a:t>
            </a:r>
            <a:endParaRPr sz="15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300"/>
              </a:spcBef>
              <a:spcAft>
                <a:spcPts val="0"/>
              </a:spcAft>
              <a:buClr>
                <a:schemeClr val="dk1"/>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3.Processing of END stmt</a:t>
            </a:r>
            <a:endParaRPr/>
          </a:p>
          <a:p>
            <a:pPr marL="342900" marR="0" lvl="0" indent="-342900" algn="l" rtl="0">
              <a:lnSpc>
                <a:spcPct val="90000"/>
              </a:lnSpc>
              <a:spcBef>
                <a:spcPts val="300"/>
              </a:spcBef>
              <a:spcAft>
                <a:spcPts val="0"/>
              </a:spcAft>
              <a:buClr>
                <a:schemeClr val="dk1"/>
              </a:buClr>
              <a:buSzPts val="1500"/>
              <a:buFont typeface="Arial"/>
              <a:buAutoNum type="alphaLcParenBoth"/>
            </a:pPr>
            <a:r>
              <a:rPr lang="en-US" sz="1500" b="1" i="0" u="none" strike="noStrike" cap="none">
                <a:solidFill>
                  <a:schemeClr val="dk1"/>
                </a:solidFill>
                <a:latin typeface="Times New Roman"/>
                <a:ea typeface="Times New Roman"/>
                <a:cs typeface="Times New Roman"/>
                <a:sym typeface="Times New Roman"/>
              </a:rPr>
              <a:t>Perform step 2(b) and 2(f)</a:t>
            </a:r>
            <a:endParaRPr/>
          </a:p>
          <a:p>
            <a:pPr marL="342900" marR="0" lvl="0" indent="-342900" algn="l" rtl="0">
              <a:lnSpc>
                <a:spcPct val="90000"/>
              </a:lnSpc>
              <a:spcBef>
                <a:spcPts val="300"/>
              </a:spcBef>
              <a:spcAft>
                <a:spcPts val="0"/>
              </a:spcAft>
              <a:buClr>
                <a:schemeClr val="dk1"/>
              </a:buClr>
              <a:buSzPts val="1500"/>
              <a:buFont typeface="Arial"/>
              <a:buAutoNum type="alphaLcParenBoth"/>
            </a:pPr>
            <a:r>
              <a:rPr lang="en-US" sz="1500" b="1" i="0" u="none" strike="noStrike" cap="none">
                <a:solidFill>
                  <a:schemeClr val="dk1"/>
                </a:solidFill>
                <a:latin typeface="Times New Roman"/>
                <a:ea typeface="Times New Roman"/>
                <a:cs typeface="Times New Roman"/>
                <a:sym typeface="Times New Roman"/>
              </a:rPr>
              <a:t>Write code_area into output file.</a:t>
            </a:r>
            <a:endParaRPr sz="1500" b="0" i="0" u="none" strike="noStrike" cap="none">
              <a:solidFill>
                <a:schemeClr val="dk1"/>
              </a:solidFill>
              <a:latin typeface="Calibri"/>
              <a:ea typeface="Calibri"/>
              <a:cs typeface="Calibri"/>
              <a:sym typeface="Calibri"/>
            </a:endParaRPr>
          </a:p>
        </p:txBody>
      </p:sp>
      <p:sp>
        <p:nvSpPr>
          <p:cNvPr id="888" name="Google Shape;888;p92"/>
          <p:cNvSpPr txBox="1"/>
          <p:nvPr/>
        </p:nvSpPr>
        <p:spPr>
          <a:xfrm>
            <a:off x="1913206" y="295422"/>
            <a:ext cx="696350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70C0"/>
                </a:solidFill>
                <a:latin typeface="Times New Roman"/>
                <a:ea typeface="Times New Roman"/>
                <a:cs typeface="Times New Roman"/>
                <a:sym typeface="Times New Roman"/>
              </a:rPr>
              <a:t>Algorithm for Pass 2 of 2 pass Assembler (contd…) </a:t>
            </a: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93"/>
          <p:cNvSpPr txBox="1">
            <a:spLocks noGrp="1"/>
          </p:cNvSpPr>
          <p:nvPr>
            <p:ph type="title"/>
          </p:nvPr>
        </p:nvSpPr>
        <p:spPr>
          <a:xfrm>
            <a:off x="457200" y="274638"/>
            <a:ext cx="8229600" cy="4873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520"/>
              <a:buFont typeface="Times New Roman"/>
              <a:buNone/>
            </a:pPr>
            <a:r>
              <a:rPr lang="en-US" sz="2520">
                <a:latin typeface="Times New Roman"/>
                <a:ea typeface="Times New Roman"/>
                <a:cs typeface="Times New Roman"/>
                <a:sym typeface="Times New Roman"/>
              </a:rPr>
              <a:t>Listing and error reporting in Pass-1</a:t>
            </a:r>
            <a:endParaRPr sz="2520">
              <a:latin typeface="Times New Roman"/>
              <a:ea typeface="Times New Roman"/>
              <a:cs typeface="Times New Roman"/>
              <a:sym typeface="Times New Roman"/>
            </a:endParaRPr>
          </a:p>
        </p:txBody>
      </p:sp>
      <p:sp>
        <p:nvSpPr>
          <p:cNvPr id="894" name="Google Shape;894;p93"/>
          <p:cNvSpPr txBox="1">
            <a:spLocks noGrp="1"/>
          </p:cNvSpPr>
          <p:nvPr>
            <p:ph type="body" idx="1"/>
          </p:nvPr>
        </p:nvSpPr>
        <p:spPr>
          <a:xfrm>
            <a:off x="457200" y="838200"/>
            <a:ext cx="8229600" cy="5287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Char char="•"/>
            </a:pPr>
            <a:r>
              <a:rPr lang="en-US" sz="2000">
                <a:latin typeface="Times New Roman"/>
                <a:ea typeface="Times New Roman"/>
                <a:cs typeface="Times New Roman"/>
                <a:sym typeface="Times New Roman"/>
              </a:rPr>
              <a:t>Syntax errors(missing commas or parenthesis)</a:t>
            </a:r>
            <a:endParaRPr/>
          </a:p>
          <a:p>
            <a:pPr marL="342900" lvl="0" indent="-342900" algn="l"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Semantic errors (duplicate definitions of symbols)</a:t>
            </a:r>
            <a:endParaRPr/>
          </a:p>
          <a:p>
            <a:pPr marL="342900" lvl="0" indent="-342900" algn="l"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References to undefined variables</a:t>
            </a:r>
            <a:endParaRPr/>
          </a:p>
          <a:p>
            <a:pPr marL="342900" lvl="0" indent="-215900" algn="l" rtl="0">
              <a:spcBef>
                <a:spcPts val="400"/>
              </a:spcBef>
              <a:spcAft>
                <a:spcPts val="0"/>
              </a:spcAft>
              <a:buClr>
                <a:schemeClr val="dk1"/>
              </a:buClr>
              <a:buSzPts val="2000"/>
              <a:buNone/>
            </a:pPr>
            <a:endParaRPr sz="2000">
              <a:latin typeface="Times New Roman"/>
              <a:ea typeface="Times New Roman"/>
              <a:cs typeface="Times New Roman"/>
              <a:sym typeface="Times New Roman"/>
            </a:endParaRPr>
          </a:p>
        </p:txBody>
      </p:sp>
      <p:graphicFrame>
        <p:nvGraphicFramePr>
          <p:cNvPr id="895" name="Google Shape;895;p93"/>
          <p:cNvGraphicFramePr/>
          <p:nvPr/>
        </p:nvGraphicFramePr>
        <p:xfrm>
          <a:off x="838200" y="2133600"/>
          <a:ext cx="5410200" cy="4755010"/>
        </p:xfrm>
        <a:graphic>
          <a:graphicData uri="http://schemas.openxmlformats.org/drawingml/2006/table">
            <a:tbl>
              <a:tblPr firstRow="1" bandRow="1">
                <a:noFill/>
                <a:tableStyleId>{40BF8874-23FE-4B6D-B287-039DDCED8C66}</a:tableStyleId>
              </a:tblPr>
              <a:tblGrid>
                <a:gridCol w="5410200"/>
              </a:tblGrid>
              <a:tr h="363425">
                <a:tc>
                  <a:txBody>
                    <a:bodyPr/>
                    <a:lstStyle/>
                    <a:p>
                      <a:pPr marL="0" marR="0" lvl="0" indent="0" algn="l" rtl="0">
                        <a:spcBef>
                          <a:spcPts val="0"/>
                        </a:spcBef>
                        <a:spcAft>
                          <a:spcPts val="0"/>
                        </a:spcAft>
                        <a:buNone/>
                      </a:pPr>
                      <a:r>
                        <a:rPr lang="en-US" sz="1800"/>
                        <a:t> Sr. No             Stmt                                         address</a:t>
                      </a:r>
                      <a:endParaRPr sz="1800"/>
                    </a:p>
                  </a:txBody>
                  <a:tcPr marL="91450" marR="91450" marT="45725" marB="45725"/>
                </a:tc>
              </a:tr>
              <a:tr h="363425">
                <a:tc>
                  <a:txBody>
                    <a:bodyPr/>
                    <a:lstStyle/>
                    <a:p>
                      <a:pPr marL="0" marR="0" lvl="0" indent="0" algn="l" rtl="0">
                        <a:spcBef>
                          <a:spcPts val="0"/>
                        </a:spcBef>
                        <a:spcAft>
                          <a:spcPts val="0"/>
                        </a:spcAft>
                        <a:buNone/>
                      </a:pPr>
                      <a:r>
                        <a:rPr lang="en-US" sz="1800"/>
                        <a:t>001              START 200</a:t>
                      </a:r>
                      <a:endParaRPr sz="1800"/>
                    </a:p>
                  </a:txBody>
                  <a:tcPr marL="91450" marR="91450" marT="45725" marB="45725"/>
                </a:tc>
              </a:tr>
              <a:tr h="363425">
                <a:tc>
                  <a:txBody>
                    <a:bodyPr/>
                    <a:lstStyle/>
                    <a:p>
                      <a:pPr marL="0" marR="0" lvl="0" indent="0" algn="l" rtl="0">
                        <a:spcBef>
                          <a:spcPts val="0"/>
                        </a:spcBef>
                        <a:spcAft>
                          <a:spcPts val="0"/>
                        </a:spcAft>
                        <a:buNone/>
                      </a:pPr>
                      <a:r>
                        <a:rPr lang="en-US" sz="1800"/>
                        <a:t>002               MOVER  AREG,A                            200</a:t>
                      </a:r>
                      <a:endParaRPr sz="1800"/>
                    </a:p>
                  </a:txBody>
                  <a:tcPr marL="91450" marR="91450" marT="45725" marB="45725"/>
                </a:tc>
              </a:tr>
              <a:tr h="363425">
                <a:tc>
                  <a:txBody>
                    <a:bodyPr/>
                    <a:lstStyle/>
                    <a:p>
                      <a:pPr marL="0" marR="0" lvl="0" indent="0" algn="l" rtl="0">
                        <a:spcBef>
                          <a:spcPts val="0"/>
                        </a:spcBef>
                        <a:spcAft>
                          <a:spcPts val="0"/>
                        </a:spcAft>
                        <a:buNone/>
                      </a:pPr>
                      <a:r>
                        <a:rPr lang="en-US" sz="1800"/>
                        <a:t>003                ….                   </a:t>
                      </a:r>
                      <a:endParaRPr sz="1800"/>
                    </a:p>
                  </a:txBody>
                  <a:tcPr marL="91450" marR="91450" marT="45725" marB="45725"/>
                </a:tc>
              </a:tr>
              <a:tr h="363425">
                <a:tc>
                  <a:txBody>
                    <a:bodyPr/>
                    <a:lstStyle/>
                    <a:p>
                      <a:pPr marL="0" marR="0" lvl="0" indent="0" algn="l" rtl="0">
                        <a:spcBef>
                          <a:spcPts val="0"/>
                        </a:spcBef>
                        <a:spcAft>
                          <a:spcPts val="0"/>
                        </a:spcAft>
                        <a:buNone/>
                      </a:pPr>
                      <a:r>
                        <a:rPr lang="en-US" sz="1800"/>
                        <a:t>009               MVER  BREG,A                               207</a:t>
                      </a:r>
                      <a:endParaRPr sz="1800"/>
                    </a:p>
                  </a:txBody>
                  <a:tcPr marL="91450" marR="91450" marT="45725" marB="45725"/>
                </a:tc>
              </a:tr>
              <a:tr h="363425">
                <a:tc>
                  <a:txBody>
                    <a:bodyPr/>
                    <a:lstStyle/>
                    <a:p>
                      <a:pPr marL="0" marR="0" lvl="0" indent="0" algn="l" rtl="0">
                        <a:spcBef>
                          <a:spcPts val="0"/>
                        </a:spcBef>
                        <a:spcAft>
                          <a:spcPts val="0"/>
                        </a:spcAft>
                        <a:buNone/>
                      </a:pPr>
                      <a:r>
                        <a:rPr lang="en-US" sz="1800">
                          <a:solidFill>
                            <a:srgbClr val="FF0000"/>
                          </a:solidFill>
                        </a:rPr>
                        <a:t>           **ERROR ** INVALID OPCODE</a:t>
                      </a:r>
                      <a:endParaRPr sz="1800">
                        <a:solidFill>
                          <a:srgbClr val="FF0000"/>
                        </a:solidFill>
                      </a:endParaRPr>
                    </a:p>
                  </a:txBody>
                  <a:tcPr marL="91450" marR="91450" marT="45725" marB="45725"/>
                </a:tc>
              </a:tr>
              <a:tr h="363425">
                <a:tc>
                  <a:txBody>
                    <a:bodyPr/>
                    <a:lstStyle/>
                    <a:p>
                      <a:pPr marL="0" marR="0" lvl="0" indent="0" algn="l" rtl="0">
                        <a:spcBef>
                          <a:spcPts val="0"/>
                        </a:spcBef>
                        <a:spcAft>
                          <a:spcPts val="0"/>
                        </a:spcAft>
                        <a:buNone/>
                      </a:pPr>
                      <a:r>
                        <a:rPr lang="en-US" sz="1800"/>
                        <a:t>010                ADD BREG,B                                  208  </a:t>
                      </a:r>
                      <a:endParaRPr sz="1800"/>
                    </a:p>
                  </a:txBody>
                  <a:tcPr marL="91450" marR="91450" marT="45725" marB="45725"/>
                </a:tc>
              </a:tr>
              <a:tr h="363425">
                <a:tc>
                  <a:txBody>
                    <a:bodyPr/>
                    <a:lstStyle/>
                    <a:p>
                      <a:pPr marL="0" marR="0" lvl="0" indent="0" algn="l" rtl="0">
                        <a:spcBef>
                          <a:spcPts val="0"/>
                        </a:spcBef>
                        <a:spcAft>
                          <a:spcPts val="0"/>
                        </a:spcAft>
                        <a:buNone/>
                      </a:pPr>
                      <a:r>
                        <a:rPr lang="en-US" sz="1800"/>
                        <a:t>014                 A DS 1                                            209</a:t>
                      </a:r>
                      <a:endParaRPr sz="1800"/>
                    </a:p>
                  </a:txBody>
                  <a:tcPr marL="91450" marR="91450" marT="45725" marB="45725"/>
                </a:tc>
              </a:tr>
              <a:tr h="363425">
                <a:tc>
                  <a:txBody>
                    <a:bodyPr/>
                    <a:lstStyle/>
                    <a:p>
                      <a:pPr marL="0" marR="0" lvl="0" indent="0" algn="l" rtl="0">
                        <a:spcBef>
                          <a:spcPts val="0"/>
                        </a:spcBef>
                        <a:spcAft>
                          <a:spcPts val="0"/>
                        </a:spcAft>
                        <a:buNone/>
                      </a:pPr>
                      <a:r>
                        <a:rPr lang="en-US" sz="1800"/>
                        <a:t>015                 …….</a:t>
                      </a:r>
                      <a:endParaRPr sz="1800"/>
                    </a:p>
                  </a:txBody>
                  <a:tcPr marL="91450" marR="91450" marT="45725" marB="45725"/>
                </a:tc>
              </a:tr>
              <a:tr h="363425">
                <a:tc>
                  <a:txBody>
                    <a:bodyPr/>
                    <a:lstStyle/>
                    <a:p>
                      <a:pPr marL="0" marR="0" lvl="0" indent="0" algn="l" rtl="0">
                        <a:spcBef>
                          <a:spcPts val="0"/>
                        </a:spcBef>
                        <a:spcAft>
                          <a:spcPts val="0"/>
                        </a:spcAft>
                        <a:buNone/>
                      </a:pPr>
                      <a:r>
                        <a:rPr lang="en-US" sz="1800"/>
                        <a:t>021                A DC ‘5’                                         227</a:t>
                      </a:r>
                      <a:endParaRPr sz="1800"/>
                    </a:p>
                  </a:txBody>
                  <a:tcPr marL="91450" marR="91450" marT="45725" marB="45725"/>
                </a:tc>
              </a:tr>
              <a:tr h="363425">
                <a:tc>
                  <a:txBody>
                    <a:bodyPr/>
                    <a:lstStyle/>
                    <a:p>
                      <a:pPr marL="0" marR="0" lvl="0" indent="0" algn="l" rtl="0">
                        <a:spcBef>
                          <a:spcPts val="0"/>
                        </a:spcBef>
                        <a:spcAft>
                          <a:spcPts val="0"/>
                        </a:spcAft>
                        <a:buNone/>
                      </a:pPr>
                      <a:r>
                        <a:rPr lang="en-US" sz="1800"/>
                        <a:t>              </a:t>
                      </a:r>
                      <a:r>
                        <a:rPr lang="en-US" sz="1800">
                          <a:solidFill>
                            <a:srgbClr val="FF0000"/>
                          </a:solidFill>
                        </a:rPr>
                        <a:t>** ERROR ** DUPLICATE DEFINITION OF SYM A</a:t>
                      </a:r>
                      <a:endParaRPr sz="1800">
                        <a:solidFill>
                          <a:srgbClr val="FF0000"/>
                        </a:solidFill>
                      </a:endParaRPr>
                    </a:p>
                  </a:txBody>
                  <a:tcPr marL="91450" marR="91450" marT="45725" marB="45725"/>
                </a:tc>
              </a:tr>
              <a:tr h="363425">
                <a:tc>
                  <a:txBody>
                    <a:bodyPr/>
                    <a:lstStyle/>
                    <a:p>
                      <a:pPr marL="0" marR="0" lvl="0" indent="0" algn="l" rtl="0">
                        <a:spcBef>
                          <a:spcPts val="0"/>
                        </a:spcBef>
                        <a:spcAft>
                          <a:spcPts val="0"/>
                        </a:spcAft>
                        <a:buNone/>
                      </a:pPr>
                      <a:r>
                        <a:rPr lang="en-US" sz="1800"/>
                        <a:t>022              ………</a:t>
                      </a:r>
                      <a:endParaRPr sz="1800"/>
                    </a:p>
                  </a:txBody>
                  <a:tcPr marL="91450" marR="91450" marT="45725" marB="45725"/>
                </a:tc>
              </a:tr>
              <a:tr h="363425">
                <a:tc>
                  <a:txBody>
                    <a:bodyPr/>
                    <a:lstStyle/>
                    <a:p>
                      <a:pPr marL="0" marR="0" lvl="0" indent="0" algn="l" rtl="0">
                        <a:spcBef>
                          <a:spcPts val="0"/>
                        </a:spcBef>
                        <a:spcAft>
                          <a:spcPts val="0"/>
                        </a:spcAft>
                        <a:buNone/>
                      </a:pPr>
                      <a:r>
                        <a:rPr lang="en-US" sz="1800"/>
                        <a:t>035              END</a:t>
                      </a:r>
                      <a:endParaRPr sz="1800"/>
                    </a:p>
                  </a:txBody>
                  <a:tcPr marL="91450" marR="91450" marT="45725" marB="45725"/>
                </a:tc>
              </a:tr>
            </a:tbl>
          </a:graphicData>
        </a:graphic>
      </p:graphicFrame>
      <p:pic>
        <p:nvPicPr>
          <p:cNvPr id="896" name="Google Shape;896;p93"/>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2"/>
          <p:cNvSpPr txBox="1">
            <a:spLocks noGrp="1"/>
          </p:cNvSpPr>
          <p:nvPr>
            <p:ph type="title"/>
          </p:nvPr>
        </p:nvSpPr>
        <p:spPr>
          <a:xfrm>
            <a:off x="152400" y="152399"/>
            <a:ext cx="8839200" cy="10996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solidFill>
                  <a:srgbClr val="002060"/>
                </a:solidFill>
              </a:rPr>
              <a:t>Assembler Task</a:t>
            </a:r>
            <a:endParaRPr>
              <a:solidFill>
                <a:srgbClr val="002060"/>
              </a:solidFill>
            </a:endParaRPr>
          </a:p>
        </p:txBody>
      </p:sp>
      <p:sp>
        <p:nvSpPr>
          <p:cNvPr id="222" name="Google Shape;222;p12"/>
          <p:cNvSpPr txBox="1">
            <a:spLocks noGrp="1"/>
          </p:cNvSpPr>
          <p:nvPr>
            <p:ph type="body" idx="1"/>
          </p:nvPr>
        </p:nvSpPr>
        <p:spPr>
          <a:xfrm>
            <a:off x="152400" y="1420836"/>
            <a:ext cx="8839200" cy="4903763"/>
          </a:xfrm>
          <a:prstGeom prst="rect">
            <a:avLst/>
          </a:prstGeom>
          <a:blipFill rotWithShape="1">
            <a:blip r:embed="rId3">
              <a:alphaModFix/>
            </a:blip>
            <a:stretch>
              <a:fillRect/>
            </a:stretch>
          </a:blipFill>
          <a:ln>
            <a:noFill/>
          </a:ln>
        </p:spPr>
        <p:txBody>
          <a:bodyPr spcFirstLastPara="1" wrap="square" lIns="0" tIns="0" rIns="0" bIns="0" anchor="t" anchorCtr="0">
            <a:normAutofit/>
          </a:bodyPr>
          <a:lstStyle/>
          <a:p>
            <a:pPr marL="342900" lvl="0" indent="-139700" algn="l" rtl="0">
              <a:spcBef>
                <a:spcPts val="0"/>
              </a:spcBef>
              <a:spcAft>
                <a:spcPts val="0"/>
              </a:spcAft>
              <a:buClr>
                <a:schemeClr val="dk1"/>
              </a:buClr>
              <a:buSzPts val="3200"/>
              <a:buNone/>
            </a:pPr>
            <a:endParaRPr/>
          </a:p>
        </p:txBody>
      </p:sp>
      <p:sp>
        <p:nvSpPr>
          <p:cNvPr id="223" name="Google Shape;22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11</a:t>
            </a:fld>
            <a:endParaRPr>
              <a:solidFill>
                <a:srgbClr val="000000"/>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94"/>
          <p:cNvSpPr txBox="1">
            <a:spLocks noGrp="1"/>
          </p:cNvSpPr>
          <p:nvPr>
            <p:ph type="title"/>
          </p:nvPr>
        </p:nvSpPr>
        <p:spPr>
          <a:xfrm>
            <a:off x="457200" y="274638"/>
            <a:ext cx="8229600" cy="5635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880"/>
              <a:buFont typeface="Times New Roman"/>
              <a:buNone/>
            </a:pPr>
            <a:r>
              <a:rPr lang="en-US" sz="2880">
                <a:latin typeface="Times New Roman"/>
                <a:ea typeface="Times New Roman"/>
                <a:cs typeface="Times New Roman"/>
                <a:sym typeface="Times New Roman"/>
              </a:rPr>
              <a:t>ERRORS IN PASS 2</a:t>
            </a:r>
            <a:endParaRPr sz="2880">
              <a:latin typeface="Times New Roman"/>
              <a:ea typeface="Times New Roman"/>
              <a:cs typeface="Times New Roman"/>
              <a:sym typeface="Times New Roman"/>
            </a:endParaRPr>
          </a:p>
        </p:txBody>
      </p:sp>
      <p:sp>
        <p:nvSpPr>
          <p:cNvPr id="902" name="Google Shape;902;p94"/>
          <p:cNvSpPr txBox="1">
            <a:spLocks noGrp="1"/>
          </p:cNvSpPr>
          <p:nvPr>
            <p:ph type="body" idx="1"/>
          </p:nvPr>
        </p:nvSpPr>
        <p:spPr>
          <a:xfrm>
            <a:off x="457200" y="990600"/>
            <a:ext cx="8229600" cy="5135563"/>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480"/>
              <a:buNone/>
            </a:pPr>
            <a:r>
              <a:rPr lang="en-US" sz="2480" b="1"/>
              <a:t> </a:t>
            </a:r>
            <a:r>
              <a:rPr lang="en-US" sz="2247" b="1">
                <a:latin typeface="Times New Roman"/>
                <a:ea typeface="Times New Roman"/>
                <a:cs typeface="Times New Roman"/>
                <a:sym typeface="Times New Roman"/>
              </a:rPr>
              <a:t>Sr. No             Stmt                                         address</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001              START 200</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002               MOVER  AREG,A                            200</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003                ….                   </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009               MVER  BREG,A                               207</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           </a:t>
            </a:r>
            <a:r>
              <a:rPr lang="en-US" sz="2247">
                <a:solidFill>
                  <a:srgbClr val="FF0000"/>
                </a:solidFill>
                <a:latin typeface="Times New Roman"/>
                <a:ea typeface="Times New Roman"/>
                <a:cs typeface="Times New Roman"/>
                <a:sym typeface="Times New Roman"/>
              </a:rPr>
              <a:t>**ERROR ** INVALID OPCODE</a:t>
            </a:r>
            <a:endParaRPr/>
          </a:p>
          <a:p>
            <a:pPr marL="514350" lvl="0" indent="-514350" algn="l" rtl="0">
              <a:lnSpc>
                <a:spcPct val="80000"/>
              </a:lnSpc>
              <a:spcBef>
                <a:spcPts val="449"/>
              </a:spcBef>
              <a:spcAft>
                <a:spcPts val="0"/>
              </a:spcAft>
              <a:buClr>
                <a:schemeClr val="dk1"/>
              </a:buClr>
              <a:buSzPts val="2247"/>
              <a:buAutoNum type="arabicPlain" startAt="10"/>
            </a:pPr>
            <a:r>
              <a:rPr lang="en-US" sz="2247">
                <a:latin typeface="Times New Roman"/>
                <a:ea typeface="Times New Roman"/>
                <a:cs typeface="Times New Roman"/>
                <a:sym typeface="Times New Roman"/>
              </a:rPr>
              <a:t>ADD BREG,B                                  208  </a:t>
            </a:r>
            <a:endParaRPr/>
          </a:p>
          <a:p>
            <a:pPr marL="514350" lvl="0" indent="-514350" algn="l" rtl="0">
              <a:lnSpc>
                <a:spcPct val="80000"/>
              </a:lnSpc>
              <a:spcBef>
                <a:spcPts val="449"/>
              </a:spcBef>
              <a:spcAft>
                <a:spcPts val="0"/>
              </a:spcAft>
              <a:buClr>
                <a:srgbClr val="FF0000"/>
              </a:buClr>
              <a:buSzPts val="2247"/>
              <a:buNone/>
            </a:pPr>
            <a:r>
              <a:rPr lang="en-US" sz="2247">
                <a:solidFill>
                  <a:srgbClr val="FF0000"/>
                </a:solidFill>
                <a:latin typeface="Times New Roman"/>
                <a:ea typeface="Times New Roman"/>
                <a:cs typeface="Times New Roman"/>
                <a:sym typeface="Times New Roman"/>
              </a:rPr>
              <a:t>          ** ERROR ** UNDEFINED SYM B IN OPERAND FIELD</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014                 A DS 1                                            209</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015                 …….</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021                A DC ‘5’                                         227</a:t>
            </a:r>
            <a:endParaRPr/>
          </a:p>
          <a:p>
            <a:pPr marL="342900" lvl="0" indent="-342900" algn="l" rtl="0">
              <a:lnSpc>
                <a:spcPct val="80000"/>
              </a:lnSpc>
              <a:spcBef>
                <a:spcPts val="449"/>
              </a:spcBef>
              <a:spcAft>
                <a:spcPts val="0"/>
              </a:spcAft>
              <a:buClr>
                <a:srgbClr val="FF0000"/>
              </a:buClr>
              <a:buSzPts val="2247"/>
              <a:buNone/>
            </a:pPr>
            <a:r>
              <a:rPr lang="en-US" sz="2247">
                <a:solidFill>
                  <a:srgbClr val="FF0000"/>
                </a:solidFill>
                <a:latin typeface="Times New Roman"/>
                <a:ea typeface="Times New Roman"/>
                <a:cs typeface="Times New Roman"/>
                <a:sym typeface="Times New Roman"/>
              </a:rPr>
              <a:t>          ** ERROR ** DUPLICATE DEFINITION OF SYM A</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022              ………</a:t>
            </a:r>
            <a:endParaRPr/>
          </a:p>
          <a:p>
            <a:pPr marL="342900" lvl="0" indent="-342900" algn="l" rtl="0">
              <a:lnSpc>
                <a:spcPct val="80000"/>
              </a:lnSpc>
              <a:spcBef>
                <a:spcPts val="449"/>
              </a:spcBef>
              <a:spcAft>
                <a:spcPts val="0"/>
              </a:spcAft>
              <a:buClr>
                <a:schemeClr val="dk1"/>
              </a:buClr>
              <a:buSzPts val="2247"/>
              <a:buNone/>
            </a:pPr>
            <a:r>
              <a:rPr lang="en-US" sz="2247">
                <a:latin typeface="Times New Roman"/>
                <a:ea typeface="Times New Roman"/>
                <a:cs typeface="Times New Roman"/>
                <a:sym typeface="Times New Roman"/>
              </a:rPr>
              <a:t>035              END</a:t>
            </a:r>
            <a:endParaRPr/>
          </a:p>
          <a:p>
            <a:pPr marL="342900" lvl="0" indent="-185420" algn="l" rtl="0">
              <a:lnSpc>
                <a:spcPct val="80000"/>
              </a:lnSpc>
              <a:spcBef>
                <a:spcPts val="496"/>
              </a:spcBef>
              <a:spcAft>
                <a:spcPts val="0"/>
              </a:spcAft>
              <a:buClr>
                <a:schemeClr val="dk1"/>
              </a:buClr>
              <a:buSzPts val="2480"/>
              <a:buNone/>
            </a:pPr>
            <a:endParaRPr sz="2480"/>
          </a:p>
        </p:txBody>
      </p:sp>
      <p:pic>
        <p:nvPicPr>
          <p:cNvPr id="903" name="Google Shape;903;p94"/>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909" name="Google Shape;909;p95" descr="preencoded.png"/>
          <p:cNvPicPr preferRelativeResize="0"/>
          <p:nvPr/>
        </p:nvPicPr>
        <p:blipFill rotWithShape="1">
          <a:blip r:embed="rId3">
            <a:alphaModFix/>
          </a:blip>
          <a:srcRect/>
          <a:stretch/>
        </p:blipFill>
        <p:spPr>
          <a:xfrm>
            <a:off x="1292772" y="84081"/>
            <a:ext cx="6600497" cy="6600497"/>
          </a:xfrm>
          <a:prstGeom prst="rect">
            <a:avLst/>
          </a:prstGeom>
          <a:noFill/>
          <a:ln>
            <a:noFill/>
          </a:ln>
        </p:spPr>
      </p:pic>
      <p:pic>
        <p:nvPicPr>
          <p:cNvPr id="910" name="Google Shape;910;p95"/>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911" name="Google Shape;911;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111</a:t>
            </a:fld>
            <a:endParaRPr>
              <a:solidFill>
                <a:srgbClr val="000000"/>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697"/>
        <p:cNvGrpSpPr/>
        <p:nvPr/>
      </p:nvGrpSpPr>
      <p:grpSpPr>
        <a:xfrm>
          <a:off x="0" y="0"/>
          <a:ext cx="0" cy="0"/>
          <a:chOff x="0" y="0"/>
          <a:chExt cx="0" cy="0"/>
        </a:xfrm>
      </p:grpSpPr>
      <p:sp>
        <p:nvSpPr>
          <p:cNvPr id="698" name="Google Shape;698;gcaae4fda1e_0_3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112</a:t>
            </a:fld>
            <a:endParaRPr/>
          </a:p>
        </p:txBody>
      </p:sp>
      <p:pic>
        <p:nvPicPr>
          <p:cNvPr id="699" name="Google Shape;699;gcaae4fda1e_0_39"/>
          <p:cNvPicPr preferRelativeResize="0"/>
          <p:nvPr/>
        </p:nvPicPr>
        <p:blipFill>
          <a:blip r:embed="rId3">
            <a:alphaModFix/>
          </a:blip>
          <a:stretch>
            <a:fillRect/>
          </a:stretch>
        </p:blipFill>
        <p:spPr>
          <a:xfrm>
            <a:off x="554325" y="647325"/>
            <a:ext cx="8132475" cy="5905875"/>
          </a:xfrm>
          <a:prstGeom prst="rect">
            <a:avLst/>
          </a:prstGeom>
          <a:noFill/>
          <a:ln>
            <a:noFill/>
          </a:ln>
        </p:spPr>
      </p:pic>
      <p:pic>
        <p:nvPicPr>
          <p:cNvPr id="700" name="Google Shape;700;gcaae4fda1e_0_39"/>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917" name="Google Shape;917;p96" descr="preencoded.png"/>
          <p:cNvPicPr preferRelativeResize="0"/>
          <p:nvPr/>
        </p:nvPicPr>
        <p:blipFill rotWithShape="1">
          <a:blip r:embed="rId3">
            <a:alphaModFix/>
          </a:blip>
          <a:srcRect/>
          <a:stretch/>
        </p:blipFill>
        <p:spPr>
          <a:xfrm>
            <a:off x="1334815" y="28033"/>
            <a:ext cx="6758151" cy="6758151"/>
          </a:xfrm>
          <a:prstGeom prst="rect">
            <a:avLst/>
          </a:prstGeom>
          <a:noFill/>
          <a:ln>
            <a:noFill/>
          </a:ln>
        </p:spPr>
      </p:pic>
      <p:pic>
        <p:nvPicPr>
          <p:cNvPr id="918" name="Google Shape;918;p96"/>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919" name="Google Shape;919;p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113</a:t>
            </a:fld>
            <a:endParaRPr>
              <a:solidFill>
                <a:srgbClr val="000000"/>
              </a:solidFil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97" descr="preencoded.png"/>
          <p:cNvPicPr preferRelativeResize="0"/>
          <p:nvPr/>
        </p:nvPicPr>
        <p:blipFill rotWithShape="1">
          <a:blip r:embed="rId3">
            <a:alphaModFix/>
          </a:blip>
          <a:srcRect/>
          <a:stretch/>
        </p:blipFill>
        <p:spPr>
          <a:xfrm>
            <a:off x="0" y="0"/>
            <a:ext cx="9753600" cy="9753600"/>
          </a:xfrm>
          <a:prstGeom prst="rect">
            <a:avLst/>
          </a:prstGeom>
          <a:noFill/>
          <a:ln>
            <a:noFill/>
          </a:ln>
        </p:spPr>
      </p:pic>
      <p:sp>
        <p:nvSpPr>
          <p:cNvPr id="926" name="Google Shape;926;p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114</a:t>
            </a:fld>
            <a:endParaRPr>
              <a:solidFill>
                <a:srgbClr val="00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3"/>
          <p:cNvSpPr txBox="1">
            <a:spLocks noGrp="1"/>
          </p:cNvSpPr>
          <p:nvPr>
            <p:ph type="title"/>
          </p:nvPr>
        </p:nvSpPr>
        <p:spPr>
          <a:xfrm>
            <a:off x="152400" y="152399"/>
            <a:ext cx="8839200" cy="100115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Interpreter</a:t>
            </a:r>
            <a:endParaRPr>
              <a:solidFill>
                <a:srgbClr val="002060"/>
              </a:solidFill>
              <a:latin typeface="Times New Roman"/>
              <a:ea typeface="Times New Roman"/>
              <a:cs typeface="Times New Roman"/>
              <a:sym typeface="Times New Roman"/>
            </a:endParaRPr>
          </a:p>
        </p:txBody>
      </p:sp>
      <p:sp>
        <p:nvSpPr>
          <p:cNvPr id="229" name="Google Shape;229;p13"/>
          <p:cNvSpPr txBox="1">
            <a:spLocks noGrp="1"/>
          </p:cNvSpPr>
          <p:nvPr>
            <p:ph type="body" idx="1"/>
          </p:nvPr>
        </p:nvSpPr>
        <p:spPr>
          <a:xfrm>
            <a:off x="152400" y="1266092"/>
            <a:ext cx="8839200" cy="50585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800">
                <a:solidFill>
                  <a:schemeClr val="dk1"/>
                </a:solidFill>
                <a:latin typeface="Times New Roman"/>
                <a:ea typeface="Times New Roman"/>
                <a:cs typeface="Times New Roman"/>
                <a:sym typeface="Times New Roman"/>
              </a:rPr>
              <a:t>A language translator that translates one program statement  at a time into machine code.</a:t>
            </a:r>
            <a:endParaRPr sz="2800">
              <a:solidFill>
                <a:schemeClr val="dk1"/>
              </a:solidFill>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a:p>
        </p:txBody>
      </p:sp>
      <p:sp>
        <p:nvSpPr>
          <p:cNvPr id="230" name="Google Shape;23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12</a:t>
            </a:fld>
            <a:endParaRPr>
              <a:solidFill>
                <a:srgbClr val="000000"/>
              </a:solidFill>
            </a:endParaRPr>
          </a:p>
        </p:txBody>
      </p:sp>
      <p:pic>
        <p:nvPicPr>
          <p:cNvPr id="231" name="Google Shape;231;p13"/>
          <p:cNvPicPr preferRelativeResize="0"/>
          <p:nvPr/>
        </p:nvPicPr>
        <p:blipFill rotWithShape="1">
          <a:blip r:embed="rId3">
            <a:alphaModFix/>
          </a:blip>
          <a:srcRect/>
          <a:stretch/>
        </p:blipFill>
        <p:spPr>
          <a:xfrm>
            <a:off x="548200" y="2897212"/>
            <a:ext cx="7372350" cy="2076450"/>
          </a:xfrm>
          <a:prstGeom prst="rect">
            <a:avLst/>
          </a:prstGeom>
          <a:noFill/>
          <a:ln>
            <a:noFill/>
          </a:ln>
        </p:spPr>
      </p:pic>
      <p:pic>
        <p:nvPicPr>
          <p:cNvPr id="232" name="Google Shape;232;p13"/>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152400" y="152400"/>
            <a:ext cx="8839200" cy="86047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Compiler</a:t>
            </a:r>
            <a:endParaRPr>
              <a:solidFill>
                <a:srgbClr val="002060"/>
              </a:solidFill>
              <a:latin typeface="Times New Roman"/>
              <a:ea typeface="Times New Roman"/>
              <a:cs typeface="Times New Roman"/>
              <a:sym typeface="Times New Roman"/>
            </a:endParaRPr>
          </a:p>
        </p:txBody>
      </p:sp>
      <p:pic>
        <p:nvPicPr>
          <p:cNvPr id="238" name="Google Shape;238;p14"/>
          <p:cNvPicPr preferRelativeResize="0">
            <a:picLocks noGrp="1"/>
          </p:cNvPicPr>
          <p:nvPr>
            <p:ph type="body" idx="1"/>
          </p:nvPr>
        </p:nvPicPr>
        <p:blipFill rotWithShape="1">
          <a:blip r:embed="rId3">
            <a:alphaModFix/>
          </a:blip>
          <a:srcRect/>
          <a:stretch/>
        </p:blipFill>
        <p:spPr>
          <a:xfrm>
            <a:off x="703400" y="2514600"/>
            <a:ext cx="5973763" cy="4021138"/>
          </a:xfrm>
          <a:prstGeom prst="rect">
            <a:avLst/>
          </a:prstGeom>
          <a:noFill/>
          <a:ln>
            <a:noFill/>
          </a:ln>
        </p:spPr>
      </p:pic>
      <p:sp>
        <p:nvSpPr>
          <p:cNvPr id="239" name="Google Shape;239;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13</a:t>
            </a:fld>
            <a:endParaRPr>
              <a:solidFill>
                <a:srgbClr val="000000"/>
              </a:solidFill>
            </a:endParaRPr>
          </a:p>
        </p:txBody>
      </p:sp>
      <p:sp>
        <p:nvSpPr>
          <p:cNvPr id="240" name="Google Shape;240;p14"/>
          <p:cNvSpPr/>
          <p:nvPr/>
        </p:nvSpPr>
        <p:spPr>
          <a:xfrm>
            <a:off x="562708" y="1055078"/>
            <a:ext cx="7984878" cy="113877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 language translators that converts a complete</a:t>
            </a:r>
            <a:endParaRPr/>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Program into machine language to produce a program that the computer can</a:t>
            </a:r>
            <a:endParaRPr/>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Process.</a:t>
            </a:r>
            <a:endParaRPr/>
          </a:p>
        </p:txBody>
      </p:sp>
      <p:pic>
        <p:nvPicPr>
          <p:cNvPr id="241" name="Google Shape;241;p14"/>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5"/>
          <p:cNvSpPr txBox="1">
            <a:spLocks noGrp="1"/>
          </p:cNvSpPr>
          <p:nvPr>
            <p:ph type="title"/>
          </p:nvPr>
        </p:nvSpPr>
        <p:spPr>
          <a:xfrm>
            <a:off x="304800" y="180536"/>
            <a:ext cx="8839200" cy="94488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Times New Roman"/>
              <a:buNone/>
            </a:pPr>
            <a:r>
              <a:rPr lang="en-US" sz="3959" b="1" dirty="0">
                <a:latin typeface="Times New Roman"/>
                <a:ea typeface="Times New Roman"/>
                <a:cs typeface="Times New Roman"/>
                <a:sym typeface="Times New Roman"/>
              </a:rPr>
              <a:t/>
            </a:r>
            <a:br>
              <a:rPr lang="en-US" sz="3959" b="1" dirty="0">
                <a:latin typeface="Times New Roman"/>
                <a:ea typeface="Times New Roman"/>
                <a:cs typeface="Times New Roman"/>
                <a:sym typeface="Times New Roman"/>
              </a:rPr>
            </a:br>
            <a:r>
              <a:rPr lang="en-US" sz="3959" dirty="0">
                <a:solidFill>
                  <a:srgbClr val="002060"/>
                </a:solidFill>
                <a:latin typeface="Times New Roman"/>
                <a:ea typeface="Times New Roman"/>
                <a:cs typeface="Times New Roman"/>
                <a:sym typeface="Times New Roman"/>
              </a:rPr>
              <a:t>Macro Processor</a:t>
            </a:r>
            <a:r>
              <a:rPr lang="en-US" sz="3959" b="1" dirty="0">
                <a:latin typeface="Times New Roman"/>
                <a:ea typeface="Times New Roman"/>
                <a:cs typeface="Times New Roman"/>
                <a:sym typeface="Times New Roman"/>
              </a:rPr>
              <a:t/>
            </a:r>
            <a:br>
              <a:rPr lang="en-US" sz="3959" b="1" dirty="0">
                <a:latin typeface="Times New Roman"/>
                <a:ea typeface="Times New Roman"/>
                <a:cs typeface="Times New Roman"/>
                <a:sym typeface="Times New Roman"/>
              </a:rPr>
            </a:br>
            <a:endParaRPr sz="3959"/>
          </a:p>
        </p:txBody>
      </p:sp>
      <p:sp>
        <p:nvSpPr>
          <p:cNvPr id="247" name="Google Shape;247;p15"/>
          <p:cNvSpPr txBox="1">
            <a:spLocks noGrp="1"/>
          </p:cNvSpPr>
          <p:nvPr>
            <p:ph type="body" idx="1"/>
          </p:nvPr>
        </p:nvSpPr>
        <p:spPr>
          <a:xfrm>
            <a:off x="152400" y="1392702"/>
            <a:ext cx="8839200" cy="493189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Arial"/>
              <a:buChar char="•"/>
            </a:pPr>
            <a:r>
              <a:rPr lang="en-US" sz="2400" dirty="0">
                <a:solidFill>
                  <a:schemeClr val="dk1"/>
                </a:solidFill>
                <a:latin typeface="Times New Roman"/>
                <a:ea typeface="Times New Roman"/>
                <a:cs typeface="Times New Roman"/>
                <a:sym typeface="Times New Roman"/>
              </a:rPr>
              <a:t>It permits the programmer to define an abbreviation for a part of his program and use the abbreviation in our program</a:t>
            </a:r>
            <a:r>
              <a:rPr lang="en-US" dirty="0" smtClean="0">
                <a:latin typeface="Times New Roman"/>
                <a:ea typeface="Times New Roman"/>
                <a:cs typeface="Times New Roman"/>
                <a:sym typeface="Times New Roman"/>
              </a:rPr>
              <a:t>.</a:t>
            </a:r>
          </a:p>
          <a:p>
            <a:pPr marL="342900">
              <a:spcBef>
                <a:spcPts val="0"/>
              </a:spcBef>
              <a:buSzPts val="2400"/>
            </a:pPr>
            <a:r>
              <a:rPr lang="en-US" sz="2400" dirty="0" smtClean="0">
                <a:latin typeface="Times New Roman"/>
                <a:ea typeface="Times New Roman"/>
                <a:cs typeface="Times New Roman"/>
                <a:sym typeface="Times New Roman"/>
              </a:rPr>
              <a:t>A macro represents a commonly used group of statements in the source programming language. </a:t>
            </a:r>
          </a:p>
          <a:p>
            <a:pPr marL="342900">
              <a:spcBef>
                <a:spcPts val="0"/>
              </a:spcBef>
              <a:buSzPts val="2400"/>
            </a:pPr>
            <a:r>
              <a:rPr lang="en-US" sz="2400" dirty="0" smtClean="0">
                <a:latin typeface="Times New Roman"/>
                <a:ea typeface="Times New Roman"/>
                <a:cs typeface="Times New Roman"/>
                <a:sym typeface="Times New Roman"/>
              </a:rPr>
              <a:t>The macro processor replaces each macro instruction with the corresponding group of source language statements. This is called expanding the macros. </a:t>
            </a:r>
          </a:p>
          <a:p>
            <a:pPr marL="342900">
              <a:spcBef>
                <a:spcPts val="0"/>
              </a:spcBef>
              <a:buSzPts val="2400"/>
            </a:pPr>
            <a:r>
              <a:rPr lang="en-US" sz="2400" dirty="0" err="1" smtClean="0">
                <a:latin typeface="Times New Roman"/>
                <a:ea typeface="Times New Roman"/>
                <a:cs typeface="Times New Roman"/>
                <a:sym typeface="Times New Roman"/>
              </a:rPr>
              <a:t>Eg</a:t>
            </a:r>
            <a:r>
              <a:rPr lang="en-US" sz="2400" dirty="0" smtClean="0">
                <a:latin typeface="Times New Roman"/>
                <a:ea typeface="Times New Roman"/>
                <a:cs typeface="Times New Roman"/>
                <a:sym typeface="Times New Roman"/>
              </a:rPr>
              <a:t>: RDBUFF and WRBUFF</a:t>
            </a:r>
          </a:p>
          <a:p>
            <a:pPr marL="342900" lvl="0" indent="-139700" algn="l" rtl="0">
              <a:spcBef>
                <a:spcPts val="640"/>
              </a:spcBef>
              <a:spcAft>
                <a:spcPts val="0"/>
              </a:spcAft>
              <a:buClr>
                <a:schemeClr val="dk1"/>
              </a:buClr>
              <a:buSzPts val="3200"/>
              <a:buNone/>
            </a:pPr>
            <a:endParaRPr/>
          </a:p>
        </p:txBody>
      </p:sp>
      <p:sp>
        <p:nvSpPr>
          <p:cNvPr id="248" name="Google Shape;248;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14</a:t>
            </a:fld>
            <a:endParaRPr>
              <a:solidFill>
                <a:srgbClr val="000000"/>
              </a:solidFill>
            </a:endParaRPr>
          </a:p>
        </p:txBody>
      </p:sp>
      <p:pic>
        <p:nvPicPr>
          <p:cNvPr id="249" name="Google Shape;249;p15"/>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6"/>
          <p:cNvSpPr txBox="1">
            <a:spLocks noGrp="1"/>
          </p:cNvSpPr>
          <p:nvPr>
            <p:ph type="ctrTitle"/>
          </p:nvPr>
        </p:nvSpPr>
        <p:spPr>
          <a:xfrm>
            <a:off x="457200" y="1"/>
            <a:ext cx="7772400" cy="6096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ts val="3959"/>
              <a:buFont typeface="Times New Roman"/>
              <a:buNone/>
            </a:pPr>
            <a:r>
              <a:rPr lang="en-US" sz="3959">
                <a:solidFill>
                  <a:srgbClr val="002060"/>
                </a:solidFill>
                <a:latin typeface="Times New Roman"/>
                <a:ea typeface="Times New Roman"/>
                <a:cs typeface="Times New Roman"/>
                <a:sym typeface="Times New Roman"/>
              </a:rPr>
              <a:t>Linkers</a:t>
            </a:r>
            <a:endParaRPr sz="3959">
              <a:solidFill>
                <a:srgbClr val="002060"/>
              </a:solidFill>
              <a:latin typeface="Times New Roman"/>
              <a:ea typeface="Times New Roman"/>
              <a:cs typeface="Times New Roman"/>
              <a:sym typeface="Times New Roman"/>
            </a:endParaRPr>
          </a:p>
        </p:txBody>
      </p:sp>
      <p:sp>
        <p:nvSpPr>
          <p:cNvPr id="255" name="Google Shape;255;p16"/>
          <p:cNvSpPr txBox="1">
            <a:spLocks noGrp="1"/>
          </p:cNvSpPr>
          <p:nvPr>
            <p:ph type="subTitle" idx="1"/>
          </p:nvPr>
        </p:nvSpPr>
        <p:spPr>
          <a:xfrm>
            <a:off x="0" y="685800"/>
            <a:ext cx="9144000" cy="6172200"/>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Clr>
                <a:schemeClr val="dk1"/>
              </a:buClr>
              <a:buSzPts val="2400"/>
              <a:buNone/>
            </a:pPr>
            <a:r>
              <a:rPr lang="en-US" sz="2400" b="1" dirty="0">
                <a:solidFill>
                  <a:schemeClr val="dk1"/>
                </a:solidFill>
                <a:latin typeface="Times New Roman"/>
                <a:ea typeface="Times New Roman"/>
                <a:cs typeface="Times New Roman"/>
                <a:sym typeface="Times New Roman"/>
              </a:rPr>
              <a:t>	</a:t>
            </a:r>
            <a:r>
              <a:rPr lang="en-US" sz="2400" b="1" dirty="0" smtClean="0">
                <a:solidFill>
                  <a:schemeClr val="dk1"/>
                </a:solidFill>
                <a:latin typeface="Times New Roman"/>
                <a:ea typeface="Times New Roman"/>
                <a:cs typeface="Times New Roman"/>
                <a:sym typeface="Times New Roman"/>
              </a:rPr>
              <a:t>       Steps </a:t>
            </a:r>
            <a:r>
              <a:rPr lang="en-US" sz="2400" b="1" dirty="0">
                <a:solidFill>
                  <a:schemeClr val="dk1"/>
                </a:solidFill>
                <a:latin typeface="Times New Roman"/>
                <a:ea typeface="Times New Roman"/>
                <a:cs typeface="Times New Roman"/>
                <a:sym typeface="Times New Roman"/>
              </a:rPr>
              <a:t>in program Execution</a:t>
            </a:r>
            <a:endParaRPr dirty="0"/>
          </a:p>
          <a:p>
            <a:pPr marL="1428750" lvl="2" indent="-514350" algn="l">
              <a:spcBef>
                <a:spcPts val="400"/>
              </a:spcBef>
              <a:buClr>
                <a:schemeClr val="dk1"/>
              </a:buClr>
              <a:buSzPts val="1600"/>
            </a:pPr>
            <a:r>
              <a:rPr lang="en-US" sz="1200" b="1" dirty="0">
                <a:solidFill>
                  <a:schemeClr val="dk1"/>
                </a:solidFill>
                <a:latin typeface="Times New Roman"/>
                <a:ea typeface="Times New Roman"/>
                <a:cs typeface="Times New Roman"/>
                <a:sym typeface="Times New Roman"/>
              </a:rPr>
              <a:t>	</a:t>
            </a:r>
            <a:r>
              <a:rPr lang="en-US" sz="1600" b="1" dirty="0">
                <a:solidFill>
                  <a:srgbClr val="76923C"/>
                </a:solidFill>
                <a:latin typeface="Times New Roman"/>
                <a:ea typeface="Times New Roman"/>
                <a:cs typeface="Times New Roman"/>
                <a:sym typeface="Times New Roman"/>
              </a:rPr>
              <a:t>Translation</a:t>
            </a:r>
            <a:endParaRPr dirty="0"/>
          </a:p>
          <a:p>
            <a:pPr marL="1428750" lvl="2" indent="-514350" algn="l">
              <a:spcBef>
                <a:spcPts val="400"/>
              </a:spcBef>
              <a:buClr>
                <a:srgbClr val="76923C"/>
              </a:buClr>
              <a:buSzPts val="2000"/>
            </a:pPr>
            <a:r>
              <a:rPr lang="en-US" sz="1600" b="1" dirty="0">
                <a:solidFill>
                  <a:srgbClr val="76923C"/>
                </a:solidFill>
                <a:latin typeface="Times New Roman"/>
                <a:ea typeface="Times New Roman"/>
                <a:cs typeface="Times New Roman"/>
                <a:sym typeface="Times New Roman"/>
              </a:rPr>
              <a:t>	Linking</a:t>
            </a:r>
            <a:endParaRPr dirty="0"/>
          </a:p>
          <a:p>
            <a:pPr marL="1428750" lvl="2" indent="-514350" algn="l">
              <a:spcBef>
                <a:spcPts val="400"/>
              </a:spcBef>
              <a:buClr>
                <a:srgbClr val="76923C"/>
              </a:buClr>
              <a:buSzPts val="2000"/>
            </a:pPr>
            <a:r>
              <a:rPr lang="en-US" sz="1600" b="1" dirty="0">
                <a:solidFill>
                  <a:srgbClr val="76923C"/>
                </a:solidFill>
                <a:latin typeface="Times New Roman"/>
                <a:ea typeface="Times New Roman"/>
                <a:cs typeface="Times New Roman"/>
                <a:sym typeface="Times New Roman"/>
              </a:rPr>
              <a:t>	Relocation</a:t>
            </a:r>
            <a:endParaRPr dirty="0"/>
          </a:p>
          <a:p>
            <a:pPr marL="1428750" lvl="2" indent="-514350" algn="l">
              <a:spcBef>
                <a:spcPts val="400"/>
              </a:spcBef>
              <a:buClr>
                <a:srgbClr val="76923C"/>
              </a:buClr>
              <a:buSzPts val="2000"/>
            </a:pPr>
            <a:r>
              <a:rPr lang="en-US" sz="1600" b="1" dirty="0">
                <a:solidFill>
                  <a:srgbClr val="76923C"/>
                </a:solidFill>
                <a:latin typeface="Times New Roman"/>
                <a:ea typeface="Times New Roman"/>
                <a:cs typeface="Times New Roman"/>
                <a:sym typeface="Times New Roman"/>
              </a:rPr>
              <a:t>	Loading</a:t>
            </a:r>
            <a:endParaRPr dirty="0"/>
          </a:p>
          <a:p>
            <a:pPr marL="971550" lvl="1" indent="-514350" algn="l" rtl="0">
              <a:spcBef>
                <a:spcPts val="400"/>
              </a:spcBef>
              <a:spcAft>
                <a:spcPts val="0"/>
              </a:spcAft>
              <a:buClr>
                <a:srgbClr val="888888"/>
              </a:buClr>
              <a:buSzPts val="2000"/>
              <a:buNone/>
            </a:pPr>
            <a:endParaRPr sz="2000" b="1" dirty="0" smtClean="0">
              <a:solidFill>
                <a:srgbClr val="76923C"/>
              </a:solidFill>
              <a:latin typeface="Times New Roman"/>
              <a:ea typeface="Times New Roman"/>
              <a:cs typeface="Times New Roman"/>
              <a:sym typeface="Times New Roman"/>
            </a:endParaRPr>
          </a:p>
          <a:p>
            <a:pPr marL="971550" lvl="1" indent="-514350" algn="l" rtl="0">
              <a:spcBef>
                <a:spcPts val="400"/>
              </a:spcBef>
              <a:spcAft>
                <a:spcPts val="0"/>
              </a:spcAft>
              <a:buClr>
                <a:srgbClr val="888888"/>
              </a:buClr>
              <a:buSzPts val="2000"/>
              <a:buNone/>
            </a:pPr>
            <a:endParaRPr sz="2000" b="1" dirty="0">
              <a:solidFill>
                <a:srgbClr val="76923C"/>
              </a:solidFill>
              <a:latin typeface="Times New Roman"/>
              <a:ea typeface="Times New Roman"/>
              <a:cs typeface="Times New Roman"/>
              <a:sym typeface="Times New Roman"/>
            </a:endParaRPr>
          </a:p>
          <a:p>
            <a:pPr marL="971550" lvl="1" indent="-514350" algn="l" rtl="0">
              <a:spcBef>
                <a:spcPts val="480"/>
              </a:spcBef>
              <a:spcAft>
                <a:spcPts val="0"/>
              </a:spcAft>
              <a:buClr>
                <a:srgbClr val="888888"/>
              </a:buClr>
              <a:buSzPts val="2400"/>
              <a:buNone/>
            </a:pPr>
            <a:endParaRPr sz="2400" b="1" dirty="0">
              <a:solidFill>
                <a:schemeClr val="dk1"/>
              </a:solidFill>
              <a:latin typeface="Times New Roman"/>
              <a:ea typeface="Times New Roman"/>
              <a:cs typeface="Times New Roman"/>
              <a:sym typeface="Times New Roman"/>
            </a:endParaRPr>
          </a:p>
          <a:p>
            <a:pPr marL="971550" lvl="1" indent="-514350" algn="l" rtl="0">
              <a:spcBef>
                <a:spcPts val="480"/>
              </a:spcBef>
              <a:spcAft>
                <a:spcPts val="0"/>
              </a:spcAft>
              <a:buClr>
                <a:srgbClr val="888888"/>
              </a:buClr>
              <a:buSzPts val="2400"/>
              <a:buNone/>
            </a:pPr>
            <a:endParaRPr sz="2400" b="1" dirty="0">
              <a:solidFill>
                <a:schemeClr val="dk1"/>
              </a:solidFill>
              <a:latin typeface="Times New Roman"/>
              <a:ea typeface="Times New Roman"/>
              <a:cs typeface="Times New Roman"/>
              <a:sym typeface="Times New Roman"/>
            </a:endParaRPr>
          </a:p>
          <a:p>
            <a:pPr marL="971550" lvl="1" indent="-514350" algn="l" rtl="0">
              <a:spcBef>
                <a:spcPts val="480"/>
              </a:spcBef>
              <a:spcAft>
                <a:spcPts val="0"/>
              </a:spcAft>
              <a:buClr>
                <a:srgbClr val="888888"/>
              </a:buClr>
              <a:buSzPts val="2400"/>
              <a:buNone/>
            </a:pPr>
            <a:endParaRPr sz="2400" b="1" dirty="0">
              <a:solidFill>
                <a:schemeClr val="dk1"/>
              </a:solidFill>
              <a:latin typeface="Times New Roman"/>
              <a:ea typeface="Times New Roman"/>
              <a:cs typeface="Times New Roman"/>
              <a:sym typeface="Times New Roman"/>
            </a:endParaRPr>
          </a:p>
          <a:p>
            <a:pPr marL="971550" lvl="1" indent="-514350" algn="l" rtl="0">
              <a:spcBef>
                <a:spcPts val="480"/>
              </a:spcBef>
              <a:spcAft>
                <a:spcPts val="0"/>
              </a:spcAft>
              <a:buClr>
                <a:srgbClr val="888888"/>
              </a:buClr>
              <a:buSzPts val="2400"/>
              <a:buNone/>
            </a:pPr>
            <a:endParaRPr sz="2400" b="1" dirty="0">
              <a:solidFill>
                <a:schemeClr val="dk1"/>
              </a:solidFill>
              <a:latin typeface="Times New Roman"/>
              <a:ea typeface="Times New Roman"/>
              <a:cs typeface="Times New Roman"/>
              <a:sym typeface="Times New Roman"/>
            </a:endParaRPr>
          </a:p>
          <a:p>
            <a:pPr marL="1428750" lvl="2" indent="-514350" algn="l">
              <a:buClr>
                <a:schemeClr val="dk1"/>
              </a:buClr>
            </a:pPr>
            <a:endParaRPr lang="en-US" sz="2000" b="1" dirty="0" smtClean="0">
              <a:solidFill>
                <a:schemeClr val="dk1"/>
              </a:solidFill>
              <a:latin typeface="Times New Roman"/>
              <a:ea typeface="Times New Roman"/>
              <a:cs typeface="Times New Roman"/>
              <a:sym typeface="Times New Roman"/>
            </a:endParaRPr>
          </a:p>
          <a:p>
            <a:pPr marL="1428750" lvl="2" indent="-514350" algn="l">
              <a:buClr>
                <a:schemeClr val="dk1"/>
              </a:buClr>
            </a:pPr>
            <a:r>
              <a:rPr lang="en-US" sz="2000" b="1" dirty="0" smtClean="0">
                <a:solidFill>
                  <a:schemeClr val="dk1"/>
                </a:solidFill>
                <a:latin typeface="Times New Roman"/>
                <a:ea typeface="Times New Roman"/>
                <a:cs typeface="Times New Roman"/>
                <a:sym typeface="Times New Roman"/>
              </a:rPr>
              <a:t>Translated </a:t>
            </a:r>
            <a:r>
              <a:rPr lang="en-US" sz="2000" b="1" dirty="0">
                <a:solidFill>
                  <a:schemeClr val="dk1"/>
                </a:solidFill>
                <a:latin typeface="Times New Roman"/>
                <a:ea typeface="Times New Roman"/>
                <a:cs typeface="Times New Roman"/>
                <a:sym typeface="Times New Roman"/>
              </a:rPr>
              <a:t>Address (Translated origin)</a:t>
            </a:r>
            <a:endParaRPr dirty="0"/>
          </a:p>
          <a:p>
            <a:pPr marL="1428750" lvl="2" indent="-514350" algn="l">
              <a:buClr>
                <a:schemeClr val="dk1"/>
              </a:buClr>
            </a:pPr>
            <a:r>
              <a:rPr lang="en-US" sz="2000" b="1" dirty="0">
                <a:solidFill>
                  <a:schemeClr val="dk1"/>
                </a:solidFill>
                <a:latin typeface="Times New Roman"/>
                <a:ea typeface="Times New Roman"/>
                <a:cs typeface="Times New Roman"/>
                <a:sym typeface="Times New Roman"/>
              </a:rPr>
              <a:t>Linked Address (Linked origin)</a:t>
            </a:r>
            <a:endParaRPr dirty="0"/>
          </a:p>
          <a:p>
            <a:pPr marL="1428750" lvl="2" indent="-514350" algn="l">
              <a:buClr>
                <a:schemeClr val="dk1"/>
              </a:buClr>
            </a:pPr>
            <a:r>
              <a:rPr lang="en-US" sz="2000" b="1" dirty="0">
                <a:solidFill>
                  <a:schemeClr val="dk1"/>
                </a:solidFill>
                <a:latin typeface="Times New Roman"/>
                <a:ea typeface="Times New Roman"/>
                <a:cs typeface="Times New Roman"/>
                <a:sym typeface="Times New Roman"/>
              </a:rPr>
              <a:t>Load Time Address (Load origin)</a:t>
            </a:r>
            <a:endParaRPr dirty="0"/>
          </a:p>
        </p:txBody>
      </p:sp>
      <p:sp>
        <p:nvSpPr>
          <p:cNvPr id="256" name="Google Shape;256;p16"/>
          <p:cNvSpPr/>
          <p:nvPr/>
        </p:nvSpPr>
        <p:spPr>
          <a:xfrm>
            <a:off x="1295400" y="2667000"/>
            <a:ext cx="1447800" cy="60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Translator</a:t>
            </a:r>
            <a:endParaRPr sz="1400" b="0" i="0" u="none" strike="noStrike" cap="none">
              <a:solidFill>
                <a:schemeClr val="lt1"/>
              </a:solidFill>
              <a:latin typeface="Arial"/>
              <a:ea typeface="Arial"/>
              <a:cs typeface="Arial"/>
              <a:sym typeface="Arial"/>
            </a:endParaRPr>
          </a:p>
        </p:txBody>
      </p:sp>
      <p:sp>
        <p:nvSpPr>
          <p:cNvPr id="257" name="Google Shape;257;p16"/>
          <p:cNvSpPr/>
          <p:nvPr/>
        </p:nvSpPr>
        <p:spPr>
          <a:xfrm>
            <a:off x="3733800" y="2667000"/>
            <a:ext cx="1447800" cy="60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Linker</a:t>
            </a:r>
            <a:endParaRPr sz="1400" b="0" i="0" u="none" strike="noStrike" cap="none">
              <a:solidFill>
                <a:schemeClr val="lt1"/>
              </a:solidFill>
              <a:latin typeface="Arial"/>
              <a:ea typeface="Arial"/>
              <a:cs typeface="Arial"/>
              <a:sym typeface="Arial"/>
            </a:endParaRPr>
          </a:p>
        </p:txBody>
      </p:sp>
      <p:sp>
        <p:nvSpPr>
          <p:cNvPr id="258" name="Google Shape;258;p16"/>
          <p:cNvSpPr/>
          <p:nvPr/>
        </p:nvSpPr>
        <p:spPr>
          <a:xfrm>
            <a:off x="6553200" y="2667000"/>
            <a:ext cx="1447800" cy="60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Loader</a:t>
            </a:r>
            <a:endParaRPr sz="1400" b="0" i="0" u="none" strike="noStrike" cap="none">
              <a:solidFill>
                <a:schemeClr val="lt1"/>
              </a:solidFill>
              <a:latin typeface="Arial"/>
              <a:ea typeface="Arial"/>
              <a:cs typeface="Arial"/>
              <a:sym typeface="Arial"/>
            </a:endParaRPr>
          </a:p>
        </p:txBody>
      </p:sp>
      <p:sp>
        <p:nvSpPr>
          <p:cNvPr id="259" name="Google Shape;259;p16"/>
          <p:cNvSpPr/>
          <p:nvPr/>
        </p:nvSpPr>
        <p:spPr>
          <a:xfrm>
            <a:off x="2819400" y="3886200"/>
            <a:ext cx="1524000" cy="533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Object Modules</a:t>
            </a:r>
            <a:endParaRPr sz="1400" b="0" i="0" u="none" strike="noStrike" cap="none">
              <a:solidFill>
                <a:schemeClr val="lt1"/>
              </a:solidFill>
              <a:latin typeface="Arial"/>
              <a:ea typeface="Arial"/>
              <a:cs typeface="Arial"/>
              <a:sym typeface="Arial"/>
            </a:endParaRPr>
          </a:p>
        </p:txBody>
      </p:sp>
      <p:sp>
        <p:nvSpPr>
          <p:cNvPr id="260" name="Google Shape;260;p16"/>
          <p:cNvSpPr/>
          <p:nvPr/>
        </p:nvSpPr>
        <p:spPr>
          <a:xfrm>
            <a:off x="5410200" y="3733800"/>
            <a:ext cx="1676400" cy="6858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Binary Programs</a:t>
            </a:r>
            <a:endParaRPr sz="1400" b="0" i="0" u="none" strike="noStrike" cap="none">
              <a:solidFill>
                <a:schemeClr val="lt1"/>
              </a:solidFill>
              <a:latin typeface="Arial"/>
              <a:ea typeface="Arial"/>
              <a:cs typeface="Arial"/>
              <a:sym typeface="Arial"/>
            </a:endParaRPr>
          </a:p>
        </p:txBody>
      </p:sp>
      <p:cxnSp>
        <p:nvCxnSpPr>
          <p:cNvPr id="261" name="Google Shape;261;p16"/>
          <p:cNvCxnSpPr/>
          <p:nvPr/>
        </p:nvCxnSpPr>
        <p:spPr>
          <a:xfrm rot="-5400000" flipH="1">
            <a:off x="2667000" y="3352800"/>
            <a:ext cx="609600" cy="457200"/>
          </a:xfrm>
          <a:prstGeom prst="straightConnector1">
            <a:avLst/>
          </a:prstGeom>
          <a:noFill/>
          <a:ln w="9525" cap="flat" cmpd="sng">
            <a:solidFill>
              <a:srgbClr val="4A7DBA"/>
            </a:solidFill>
            <a:prstDash val="solid"/>
            <a:round/>
            <a:headEnd type="none" w="sm" len="sm"/>
            <a:tailEnd type="stealth" w="med" len="med"/>
          </a:ln>
        </p:spPr>
      </p:cxnSp>
      <p:cxnSp>
        <p:nvCxnSpPr>
          <p:cNvPr id="262" name="Google Shape;262;p16"/>
          <p:cNvCxnSpPr>
            <a:endCxn id="257" idx="2"/>
          </p:cNvCxnSpPr>
          <p:nvPr/>
        </p:nvCxnSpPr>
        <p:spPr>
          <a:xfrm rot="10800000" flipH="1">
            <a:off x="3962400" y="3276600"/>
            <a:ext cx="495300" cy="609600"/>
          </a:xfrm>
          <a:prstGeom prst="straightConnector1">
            <a:avLst/>
          </a:prstGeom>
          <a:noFill/>
          <a:ln w="9525" cap="flat" cmpd="sng">
            <a:solidFill>
              <a:srgbClr val="4A7DBA"/>
            </a:solidFill>
            <a:prstDash val="solid"/>
            <a:round/>
            <a:headEnd type="none" w="sm" len="sm"/>
            <a:tailEnd type="stealth" w="med" len="med"/>
          </a:ln>
        </p:spPr>
      </p:cxnSp>
      <p:cxnSp>
        <p:nvCxnSpPr>
          <p:cNvPr id="263" name="Google Shape;263;p16"/>
          <p:cNvCxnSpPr>
            <a:endCxn id="260" idx="1"/>
          </p:cNvCxnSpPr>
          <p:nvPr/>
        </p:nvCxnSpPr>
        <p:spPr>
          <a:xfrm>
            <a:off x="4800703" y="3276533"/>
            <a:ext cx="855000" cy="557700"/>
          </a:xfrm>
          <a:prstGeom prst="straightConnector1">
            <a:avLst/>
          </a:prstGeom>
          <a:noFill/>
          <a:ln w="9525" cap="flat" cmpd="sng">
            <a:solidFill>
              <a:srgbClr val="4A7DBA"/>
            </a:solidFill>
            <a:prstDash val="solid"/>
            <a:round/>
            <a:headEnd type="none" w="sm" len="sm"/>
            <a:tailEnd type="stealth" w="med" len="med"/>
          </a:ln>
        </p:spPr>
      </p:cxnSp>
      <p:cxnSp>
        <p:nvCxnSpPr>
          <p:cNvPr id="264" name="Google Shape;264;p16"/>
          <p:cNvCxnSpPr>
            <a:stCxn id="260" idx="7"/>
          </p:cNvCxnSpPr>
          <p:nvPr/>
        </p:nvCxnSpPr>
        <p:spPr>
          <a:xfrm rot="10800000" flipH="1">
            <a:off x="6841097" y="3276533"/>
            <a:ext cx="702600" cy="557700"/>
          </a:xfrm>
          <a:prstGeom prst="straightConnector1">
            <a:avLst/>
          </a:prstGeom>
          <a:noFill/>
          <a:ln w="9525" cap="flat" cmpd="sng">
            <a:solidFill>
              <a:srgbClr val="4A7DBA"/>
            </a:solidFill>
            <a:prstDash val="solid"/>
            <a:round/>
            <a:headEnd type="none" w="sm" len="sm"/>
            <a:tailEnd type="stealth" w="med" len="med"/>
          </a:ln>
        </p:spPr>
      </p:cxnSp>
      <p:sp>
        <p:nvSpPr>
          <p:cNvPr id="265" name="Google Shape;265;p16"/>
          <p:cNvSpPr txBox="1"/>
          <p:nvPr/>
        </p:nvSpPr>
        <p:spPr>
          <a:xfrm>
            <a:off x="0" y="3011269"/>
            <a:ext cx="1143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Source Program</a:t>
            </a:r>
            <a:endParaRPr sz="1400" b="0" i="0" u="none" strike="noStrike" cap="none">
              <a:solidFill>
                <a:srgbClr val="000000"/>
              </a:solidFill>
              <a:latin typeface="Arial"/>
              <a:ea typeface="Arial"/>
              <a:cs typeface="Arial"/>
              <a:sym typeface="Arial"/>
            </a:endParaRPr>
          </a:p>
        </p:txBody>
      </p:sp>
      <p:sp>
        <p:nvSpPr>
          <p:cNvPr id="266" name="Google Shape;266;p16"/>
          <p:cNvSpPr txBox="1"/>
          <p:nvPr/>
        </p:nvSpPr>
        <p:spPr>
          <a:xfrm>
            <a:off x="8077200" y="3316069"/>
            <a:ext cx="1143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Binary Program</a:t>
            </a:r>
            <a:endParaRPr sz="1400" b="0" i="0" u="none" strike="noStrike" cap="none">
              <a:solidFill>
                <a:srgbClr val="000000"/>
              </a:solidFill>
              <a:latin typeface="Arial"/>
              <a:ea typeface="Arial"/>
              <a:cs typeface="Arial"/>
              <a:sym typeface="Arial"/>
            </a:endParaRPr>
          </a:p>
        </p:txBody>
      </p:sp>
      <p:cxnSp>
        <p:nvCxnSpPr>
          <p:cNvPr id="267" name="Google Shape;267;p16"/>
          <p:cNvCxnSpPr>
            <a:endCxn id="256" idx="1"/>
          </p:cNvCxnSpPr>
          <p:nvPr/>
        </p:nvCxnSpPr>
        <p:spPr>
          <a:xfrm rot="10800000" flipH="1">
            <a:off x="762000" y="2971800"/>
            <a:ext cx="533400" cy="304800"/>
          </a:xfrm>
          <a:prstGeom prst="straightConnector1">
            <a:avLst/>
          </a:prstGeom>
          <a:noFill/>
          <a:ln w="9525" cap="flat" cmpd="sng">
            <a:solidFill>
              <a:srgbClr val="4A7DBA"/>
            </a:solidFill>
            <a:prstDash val="solid"/>
            <a:round/>
            <a:headEnd type="none" w="sm" len="sm"/>
            <a:tailEnd type="stealth" w="med" len="med"/>
          </a:ln>
        </p:spPr>
      </p:cxnSp>
      <p:cxnSp>
        <p:nvCxnSpPr>
          <p:cNvPr id="268" name="Google Shape;268;p16"/>
          <p:cNvCxnSpPr>
            <a:stCxn id="258" idx="3"/>
          </p:cNvCxnSpPr>
          <p:nvPr/>
        </p:nvCxnSpPr>
        <p:spPr>
          <a:xfrm>
            <a:off x="8001000" y="2971800"/>
            <a:ext cx="533400" cy="457200"/>
          </a:xfrm>
          <a:prstGeom prst="straightConnector1">
            <a:avLst/>
          </a:prstGeom>
          <a:noFill/>
          <a:ln w="9525" cap="flat" cmpd="sng">
            <a:solidFill>
              <a:srgbClr val="4A7DBA"/>
            </a:solidFill>
            <a:prstDash val="solid"/>
            <a:round/>
            <a:headEnd type="none" w="sm" len="sm"/>
            <a:tailEnd type="stealth" w="med" len="med"/>
          </a:ln>
        </p:spPr>
      </p:cxnSp>
      <p:pic>
        <p:nvPicPr>
          <p:cNvPr id="269" name="Google Shape;269;p16"/>
          <p:cNvPicPr preferRelativeResize="0"/>
          <p:nvPr/>
        </p:nvPicPr>
        <p:blipFill rotWithShape="1">
          <a:blip r:embed="rId3">
            <a:alphaModFix/>
          </a:blip>
          <a:srcRect/>
          <a:stretch/>
        </p:blipFill>
        <p:spPr>
          <a:xfrm>
            <a:off x="0" y="50800"/>
            <a:ext cx="1143000" cy="782638"/>
          </a:xfrm>
          <a:prstGeom prst="rect">
            <a:avLst/>
          </a:prstGeom>
          <a:noFill/>
          <a:ln>
            <a:noFill/>
          </a:ln>
        </p:spPr>
      </p:pic>
      <p:sp>
        <p:nvSpPr>
          <p:cNvPr id="270" name="Google Shape;27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Loader</a:t>
            </a:r>
            <a:r>
              <a:rPr lang="en-US"/>
              <a:t> </a:t>
            </a:r>
            <a:endParaRPr/>
          </a:p>
        </p:txBody>
      </p:sp>
      <p:sp>
        <p:nvSpPr>
          <p:cNvPr id="276" name="Google Shape;27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pPr marL="0" lvl="0" indent="0" algn="r" rtl="0">
                <a:lnSpc>
                  <a:spcPct val="100000"/>
                </a:lnSpc>
                <a:spcBef>
                  <a:spcPts val="0"/>
                </a:spcBef>
                <a:spcAft>
                  <a:spcPts val="0"/>
                </a:spcAft>
                <a:buNone/>
              </a:pPr>
              <a:t>16</a:t>
            </a:fld>
            <a:endParaRPr/>
          </a:p>
        </p:txBody>
      </p:sp>
      <p:pic>
        <p:nvPicPr>
          <p:cNvPr id="277" name="Google Shape;277;p17"/>
          <p:cNvPicPr preferRelativeResize="0"/>
          <p:nvPr/>
        </p:nvPicPr>
        <p:blipFill rotWithShape="1">
          <a:blip r:embed="rId3">
            <a:alphaModFix/>
          </a:blip>
          <a:srcRect/>
          <a:stretch/>
        </p:blipFill>
        <p:spPr>
          <a:xfrm>
            <a:off x="973822" y="1983543"/>
            <a:ext cx="7101033" cy="3826414"/>
          </a:xfrm>
          <a:prstGeom prst="rect">
            <a:avLst/>
          </a:prstGeom>
          <a:noFill/>
          <a:ln>
            <a:noFill/>
          </a:ln>
        </p:spPr>
      </p:pic>
      <p:pic>
        <p:nvPicPr>
          <p:cNvPr id="278" name="Google Shape;278;p17"/>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8"/>
          <p:cNvSpPr txBox="1">
            <a:spLocks noGrp="1"/>
          </p:cNvSpPr>
          <p:nvPr>
            <p:ph type="title"/>
          </p:nvPr>
        </p:nvSpPr>
        <p:spPr>
          <a:xfrm>
            <a:off x="152400" y="436098"/>
            <a:ext cx="8839200" cy="604911"/>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ts val="2880"/>
              <a:buFont typeface="Times New Roman"/>
              <a:buNone/>
            </a:pPr>
            <a:r>
              <a:rPr lang="en-US" sz="2880">
                <a:solidFill>
                  <a:srgbClr val="002060"/>
                </a:solidFill>
                <a:latin typeface="Times New Roman"/>
                <a:ea typeface="Times New Roman"/>
                <a:cs typeface="Times New Roman"/>
                <a:sym typeface="Times New Roman"/>
              </a:rPr>
              <a:t/>
            </a:r>
            <a:br>
              <a:rPr lang="en-US" sz="2880">
                <a:solidFill>
                  <a:srgbClr val="002060"/>
                </a:solidFill>
                <a:latin typeface="Times New Roman"/>
                <a:ea typeface="Times New Roman"/>
                <a:cs typeface="Times New Roman"/>
                <a:sym typeface="Times New Roman"/>
              </a:rPr>
            </a:br>
            <a:r>
              <a:rPr lang="en-US" sz="2880">
                <a:solidFill>
                  <a:srgbClr val="002060"/>
                </a:solidFill>
                <a:latin typeface="Times New Roman"/>
                <a:ea typeface="Times New Roman"/>
                <a:cs typeface="Times New Roman"/>
                <a:sym typeface="Times New Roman"/>
              </a:rPr>
              <a:t>Loaders</a:t>
            </a:r>
            <a:r>
              <a:rPr lang="en-US" sz="3959">
                <a:solidFill>
                  <a:srgbClr val="002060"/>
                </a:solidFill>
                <a:latin typeface="Times New Roman"/>
                <a:ea typeface="Times New Roman"/>
                <a:cs typeface="Times New Roman"/>
                <a:sym typeface="Times New Roman"/>
              </a:rPr>
              <a:t/>
            </a:r>
            <a:br>
              <a:rPr lang="en-US" sz="3959">
                <a:solidFill>
                  <a:srgbClr val="002060"/>
                </a:solidFill>
                <a:latin typeface="Times New Roman"/>
                <a:ea typeface="Times New Roman"/>
                <a:cs typeface="Times New Roman"/>
                <a:sym typeface="Times New Roman"/>
              </a:rPr>
            </a:br>
            <a:endParaRPr sz="3959">
              <a:solidFill>
                <a:srgbClr val="002060"/>
              </a:solidFill>
            </a:endParaRPr>
          </a:p>
        </p:txBody>
      </p:sp>
      <p:sp>
        <p:nvSpPr>
          <p:cNvPr id="284" name="Google Shape;284;p18"/>
          <p:cNvSpPr txBox="1">
            <a:spLocks noGrp="1"/>
          </p:cNvSpPr>
          <p:nvPr>
            <p:ph type="body" idx="1"/>
          </p:nvPr>
        </p:nvSpPr>
        <p:spPr>
          <a:xfrm>
            <a:off x="152400" y="1631852"/>
            <a:ext cx="8839200" cy="469274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Font typeface="Arial"/>
              <a:buChar char="•"/>
            </a:pPr>
            <a:r>
              <a:rPr lang="en-US">
                <a:solidFill>
                  <a:schemeClr val="dk1"/>
                </a:solidFill>
                <a:latin typeface="Times New Roman"/>
                <a:ea typeface="Times New Roman"/>
                <a:cs typeface="Times New Roman"/>
                <a:sym typeface="Times New Roman"/>
              </a:rPr>
              <a:t>Functions of loader:</a:t>
            </a:r>
            <a:endParaRPr/>
          </a:p>
          <a:p>
            <a:pPr marL="857250" lvl="1" indent="-457200" algn="l" rtl="0">
              <a:spcBef>
                <a:spcPts val="48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Allocation</a:t>
            </a:r>
            <a:endParaRPr/>
          </a:p>
          <a:p>
            <a:pPr marL="857250" lvl="1" indent="-457200" algn="l" rtl="0">
              <a:spcBef>
                <a:spcPts val="48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Loading</a:t>
            </a:r>
            <a:endParaRPr/>
          </a:p>
          <a:p>
            <a:pPr marL="857250" lvl="1" indent="-457200" algn="l" rtl="0">
              <a:spcBef>
                <a:spcPts val="48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Relocation</a:t>
            </a:r>
            <a:endParaRPr/>
          </a:p>
          <a:p>
            <a:pPr marL="857250" lvl="1" indent="-457200" algn="l" rtl="0">
              <a:spcBef>
                <a:spcPts val="480"/>
              </a:spcBef>
              <a:spcAft>
                <a:spcPts val="0"/>
              </a:spcAft>
              <a:buClr>
                <a:schemeClr val="dk1"/>
              </a:buClr>
              <a:buSzPts val="2400"/>
              <a:buFont typeface="Calibri"/>
              <a:buAutoNum type="arabicPeriod"/>
            </a:pPr>
            <a:r>
              <a:rPr lang="en-US" sz="2400">
                <a:latin typeface="Times New Roman"/>
                <a:ea typeface="Times New Roman"/>
                <a:cs typeface="Times New Roman"/>
                <a:sym typeface="Times New Roman"/>
              </a:rPr>
              <a:t>Linking</a:t>
            </a:r>
            <a:endParaRPr sz="2400">
              <a:solidFill>
                <a:schemeClr val="dk1"/>
              </a:solidFill>
              <a:latin typeface="Times New Roman"/>
              <a:ea typeface="Times New Roman"/>
              <a:cs typeface="Times New Roman"/>
              <a:sym typeface="Times New Roman"/>
            </a:endParaRPr>
          </a:p>
          <a:p>
            <a:pPr marL="342900" lvl="0" indent="-342900" algn="l" rtl="0">
              <a:spcBef>
                <a:spcPts val="640"/>
              </a:spcBef>
              <a:spcAft>
                <a:spcPts val="0"/>
              </a:spcAft>
              <a:buClr>
                <a:schemeClr val="dk1"/>
              </a:buClr>
              <a:buSzPts val="3200"/>
              <a:buNone/>
            </a:pPr>
            <a:r>
              <a:rPr lang="en-US"/>
              <a:t>e.g.</a:t>
            </a:r>
            <a:endParaRPr/>
          </a:p>
          <a:p>
            <a:pPr marL="342900" lvl="0" indent="-342900" algn="l" rtl="0">
              <a:spcBef>
                <a:spcPts val="480"/>
              </a:spcBef>
              <a:spcAft>
                <a:spcPts val="0"/>
              </a:spcAft>
              <a:buClr>
                <a:schemeClr val="dk1"/>
              </a:buClr>
              <a:buSzPts val="2400"/>
              <a:buNone/>
            </a:pPr>
            <a:r>
              <a:rPr lang="en-US" sz="2400"/>
              <a:t>Bootstrap loader, IBM OS/360</a:t>
            </a:r>
            <a:endParaRPr sz="2400"/>
          </a:p>
        </p:txBody>
      </p:sp>
      <p:sp>
        <p:nvSpPr>
          <p:cNvPr id="285" name="Google Shape;285;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17</a:t>
            </a:fld>
            <a:endParaRPr>
              <a:solidFill>
                <a:srgbClr val="000000"/>
              </a:solidFill>
            </a:endParaRPr>
          </a:p>
        </p:txBody>
      </p:sp>
      <p:pic>
        <p:nvPicPr>
          <p:cNvPr id="286" name="Google Shape;286;p18"/>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Loader </a:t>
            </a:r>
            <a:endParaRPr>
              <a:solidFill>
                <a:srgbClr val="002060"/>
              </a:solidFill>
              <a:latin typeface="Times New Roman"/>
              <a:ea typeface="Times New Roman"/>
              <a:cs typeface="Times New Roman"/>
              <a:sym typeface="Times New Roman"/>
            </a:endParaRPr>
          </a:p>
        </p:txBody>
      </p:sp>
      <p:sp>
        <p:nvSpPr>
          <p:cNvPr id="292" name="Google Shape;292;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Performs the loading function.</a:t>
            </a:r>
            <a:endParaRPr/>
          </a:p>
          <a:p>
            <a:pPr marL="342900" lvl="0" indent="-342900" algn="l" rtl="0">
              <a:spcBef>
                <a:spcPts val="640"/>
              </a:spcBef>
              <a:spcAft>
                <a:spcPts val="0"/>
              </a:spcAft>
              <a:buClr>
                <a:schemeClr val="dk1"/>
              </a:buClr>
              <a:buSzPts val="3200"/>
              <a:buChar char="•"/>
            </a:pPr>
            <a:r>
              <a:rPr lang="en-US"/>
              <a:t>Process of placing the program into memory for execution</a:t>
            </a:r>
            <a:endParaRPr/>
          </a:p>
          <a:p>
            <a:pPr marL="342900" lvl="0" indent="-342900" algn="l" rtl="0">
              <a:spcBef>
                <a:spcPts val="640"/>
              </a:spcBef>
              <a:spcAft>
                <a:spcPts val="0"/>
              </a:spcAft>
              <a:buClr>
                <a:schemeClr val="dk1"/>
              </a:buClr>
              <a:buSzPts val="3200"/>
              <a:buChar char="•"/>
            </a:pPr>
            <a:r>
              <a:rPr lang="en-US"/>
              <a:t>Responsible for initiating the execution of the process</a:t>
            </a:r>
            <a:endParaRPr/>
          </a:p>
        </p:txBody>
      </p:sp>
      <p:sp>
        <p:nvSpPr>
          <p:cNvPr id="293" name="Google Shape;293;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pPr marL="0" lvl="0" indent="0" algn="r" rtl="0">
                <a:lnSpc>
                  <a:spcPct val="100000"/>
                </a:lnSpc>
                <a:spcBef>
                  <a:spcPts val="0"/>
                </a:spcBef>
                <a:spcAft>
                  <a:spcPts val="0"/>
                </a:spcAft>
                <a:buNone/>
              </a:pPr>
              <a:t>18</a:t>
            </a:fld>
            <a:endParaRPr/>
          </a:p>
        </p:txBody>
      </p:sp>
      <p:pic>
        <p:nvPicPr>
          <p:cNvPr id="294" name="Google Shape;294;p19"/>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title"/>
          </p:nvPr>
        </p:nvSpPr>
        <p:spPr>
          <a:xfrm>
            <a:off x="152400" y="152399"/>
            <a:ext cx="8839200" cy="102928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Debugger</a:t>
            </a:r>
            <a:endParaRPr>
              <a:solidFill>
                <a:srgbClr val="002060"/>
              </a:solidFill>
              <a:latin typeface="Times New Roman"/>
              <a:ea typeface="Times New Roman"/>
              <a:cs typeface="Times New Roman"/>
              <a:sym typeface="Times New Roman"/>
            </a:endParaRPr>
          </a:p>
        </p:txBody>
      </p:sp>
      <p:sp>
        <p:nvSpPr>
          <p:cNvPr id="300" name="Google Shape;300;p20"/>
          <p:cNvSpPr txBox="1">
            <a:spLocks noGrp="1"/>
          </p:cNvSpPr>
          <p:nvPr>
            <p:ph type="body" idx="1"/>
          </p:nvPr>
        </p:nvSpPr>
        <p:spPr>
          <a:xfrm>
            <a:off x="152400" y="1195754"/>
            <a:ext cx="8839200" cy="512884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 debugger is a software program used to test and find bugs (errors) in other programs .</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A debugger is also known as a debugging tool.</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There are two types of debuggers : </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CorDBG (command-line debugger) – in this , compilation of the original c# file using the debug switch is a must. </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DbgCLR (graphic debugger) – used by Visual Studio .NET</a:t>
            </a:r>
            <a:endParaRPr sz="2400">
              <a:solidFill>
                <a:schemeClr val="dk1"/>
              </a:solidFill>
              <a:latin typeface="Times New Roman"/>
              <a:ea typeface="Times New Roman"/>
              <a:cs typeface="Times New Roman"/>
              <a:sym typeface="Times New Roman"/>
            </a:endParaRPr>
          </a:p>
        </p:txBody>
      </p:sp>
      <p:sp>
        <p:nvSpPr>
          <p:cNvPr id="301" name="Google Shape;301;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19</a:t>
            </a:fld>
            <a:endParaRPr>
              <a:solidFill>
                <a:srgbClr val="000000"/>
              </a:solidFill>
            </a:endParaRPr>
          </a:p>
        </p:txBody>
      </p:sp>
      <p:pic>
        <p:nvPicPr>
          <p:cNvPr id="302" name="Google Shape;302;p20"/>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ctrTitle"/>
          </p:nvPr>
        </p:nvSpPr>
        <p:spPr>
          <a:xfrm>
            <a:off x="0" y="0"/>
            <a:ext cx="91440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400"/>
              <a:buFont typeface="Times New Roman"/>
              <a:buNone/>
            </a:pPr>
            <a:r>
              <a:rPr lang="en-US">
                <a:solidFill>
                  <a:schemeClr val="dk2"/>
                </a:solidFill>
                <a:latin typeface="Times New Roman"/>
                <a:ea typeface="Times New Roman"/>
                <a:cs typeface="Times New Roman"/>
                <a:sym typeface="Times New Roman"/>
              </a:rPr>
              <a:t>Unit I</a:t>
            </a:r>
            <a:endParaRPr>
              <a:solidFill>
                <a:schemeClr val="dk2"/>
              </a:solidFill>
              <a:latin typeface="Times New Roman"/>
              <a:ea typeface="Times New Roman"/>
              <a:cs typeface="Times New Roman"/>
              <a:sym typeface="Times New Roman"/>
            </a:endParaRPr>
          </a:p>
        </p:txBody>
      </p:sp>
      <p:sp>
        <p:nvSpPr>
          <p:cNvPr id="114" name="Google Shape;114;p4"/>
          <p:cNvSpPr txBox="1">
            <a:spLocks noGrp="1"/>
          </p:cNvSpPr>
          <p:nvPr>
            <p:ph type="subTitle" idx="1"/>
          </p:nvPr>
        </p:nvSpPr>
        <p:spPr>
          <a:xfrm>
            <a:off x="0" y="1447800"/>
            <a:ext cx="9144000" cy="5410200"/>
          </a:xfrm>
          <a:prstGeom prst="rect">
            <a:avLst/>
          </a:prstGeom>
          <a:noFill/>
          <a:ln>
            <a:noFill/>
          </a:ln>
        </p:spPr>
        <p:txBody>
          <a:bodyPr spcFirstLastPara="1" wrap="square" lIns="91425" tIns="45700" rIns="91425" bIns="45700" anchor="t" anchorCtr="0">
            <a:noAutofit/>
          </a:bodyPr>
          <a:lstStyle/>
          <a:p>
            <a:pPr marL="25400" lvl="0" indent="0" algn="l" rtl="0">
              <a:spcBef>
                <a:spcPts val="400"/>
              </a:spcBef>
              <a:spcAft>
                <a:spcPts val="0"/>
              </a:spcAft>
              <a:buClr>
                <a:srgbClr val="888888"/>
              </a:buClr>
              <a:buSzPts val="2000"/>
              <a:buNone/>
            </a:pPr>
            <a:r>
              <a:rPr lang="en-US" sz="2000" b="1" dirty="0">
                <a:latin typeface="Times New Roman"/>
                <a:ea typeface="Times New Roman"/>
                <a:cs typeface="Times New Roman"/>
                <a:sym typeface="Times New Roman"/>
              </a:rPr>
              <a:t> </a:t>
            </a:r>
            <a:r>
              <a:rPr lang="en-US" sz="2000" b="1" dirty="0">
                <a:solidFill>
                  <a:schemeClr val="dk1"/>
                </a:solidFill>
                <a:latin typeface="Times New Roman"/>
                <a:ea typeface="Times New Roman"/>
                <a:cs typeface="Times New Roman"/>
                <a:sym typeface="Times New Roman"/>
              </a:rPr>
              <a:t>Introduction to System Software and </a:t>
            </a:r>
            <a:r>
              <a:rPr lang="en-US" sz="2000" dirty="0">
                <a:solidFill>
                  <a:schemeClr val="dk1"/>
                </a:solidFill>
                <a:latin typeface="Times New Roman"/>
                <a:ea typeface="Times New Roman"/>
                <a:cs typeface="Times New Roman"/>
                <a:sym typeface="Times New Roman"/>
              </a:rPr>
              <a:t> </a:t>
            </a:r>
            <a:r>
              <a:rPr lang="en-US" sz="2000" b="1" dirty="0">
                <a:solidFill>
                  <a:schemeClr val="dk1"/>
                </a:solidFill>
                <a:latin typeface="Times New Roman"/>
                <a:ea typeface="Times New Roman"/>
                <a:cs typeface="Times New Roman"/>
                <a:sym typeface="Times New Roman"/>
              </a:rPr>
              <a:t>Assembler Design</a:t>
            </a:r>
            <a:endParaRPr sz="2000" dirty="0">
              <a:solidFill>
                <a:schemeClr val="dk1"/>
              </a:solidFill>
              <a:latin typeface="Times New Roman"/>
              <a:ea typeface="Times New Roman"/>
              <a:cs typeface="Times New Roman"/>
              <a:sym typeface="Times New Roman"/>
            </a:endParaRPr>
          </a:p>
          <a:p>
            <a:pPr marL="457200" lvl="1" indent="-127000" algn="l">
              <a:spcBef>
                <a:spcPts val="400"/>
              </a:spcBef>
              <a:buClr>
                <a:schemeClr val="dk1"/>
              </a:buClr>
              <a:buSzPts val="2000"/>
              <a:buFont typeface="Arial"/>
              <a:buChar char="•"/>
            </a:pPr>
            <a:r>
              <a:rPr lang="en-US" sz="1600" dirty="0">
                <a:solidFill>
                  <a:schemeClr val="dk1"/>
                </a:solidFill>
                <a:latin typeface="Times New Roman"/>
                <a:ea typeface="Times New Roman"/>
                <a:cs typeface="Times New Roman"/>
                <a:sym typeface="Times New Roman"/>
              </a:rPr>
              <a:t>Need and Components of system software: </a:t>
            </a:r>
            <a:endParaRPr dirty="0"/>
          </a:p>
          <a:p>
            <a:pPr marL="457200" lvl="1" indent="-127000" algn="l">
              <a:spcBef>
                <a:spcPts val="400"/>
              </a:spcBef>
              <a:buClr>
                <a:schemeClr val="dk1"/>
              </a:buClr>
              <a:buSzPts val="2000"/>
              <a:buFont typeface="Arial"/>
              <a:buChar char="•"/>
            </a:pPr>
            <a:r>
              <a:rPr lang="en-US" sz="1600" dirty="0">
                <a:solidFill>
                  <a:schemeClr val="dk1"/>
                </a:solidFill>
                <a:latin typeface="Times New Roman"/>
                <a:ea typeface="Times New Roman"/>
                <a:cs typeface="Times New Roman"/>
                <a:sym typeface="Times New Roman"/>
              </a:rPr>
              <a:t>Assembler, Compiler, Interpreter, </a:t>
            </a:r>
            <a:endParaRPr dirty="0"/>
          </a:p>
          <a:p>
            <a:pPr marL="457200" lvl="1" indent="-127000" algn="l">
              <a:spcBef>
                <a:spcPts val="400"/>
              </a:spcBef>
              <a:buClr>
                <a:schemeClr val="dk1"/>
              </a:buClr>
              <a:buSzPts val="2000"/>
              <a:buFont typeface="Arial"/>
              <a:buChar char="•"/>
            </a:pPr>
            <a:r>
              <a:rPr lang="en-US" sz="1600" dirty="0">
                <a:solidFill>
                  <a:schemeClr val="dk1"/>
                </a:solidFill>
                <a:latin typeface="Times New Roman"/>
                <a:ea typeface="Times New Roman"/>
                <a:cs typeface="Times New Roman"/>
                <a:sym typeface="Times New Roman"/>
              </a:rPr>
              <a:t>Macro processor, Linker, Loader, </a:t>
            </a:r>
            <a:endParaRPr dirty="0"/>
          </a:p>
          <a:p>
            <a:pPr marL="457200" lvl="1" indent="-127000" algn="l">
              <a:spcBef>
                <a:spcPts val="400"/>
              </a:spcBef>
              <a:buClr>
                <a:schemeClr val="dk1"/>
              </a:buClr>
              <a:buSzPts val="2000"/>
              <a:buFont typeface="Arial"/>
              <a:buChar char="•"/>
            </a:pPr>
            <a:r>
              <a:rPr lang="en-US" sz="1600" dirty="0">
                <a:solidFill>
                  <a:schemeClr val="dk1"/>
                </a:solidFill>
                <a:latin typeface="Times New Roman"/>
                <a:ea typeface="Times New Roman"/>
                <a:cs typeface="Times New Roman"/>
                <a:sym typeface="Times New Roman"/>
              </a:rPr>
              <a:t>debugger, text editor, </a:t>
            </a:r>
            <a:endParaRPr dirty="0"/>
          </a:p>
          <a:p>
            <a:pPr marL="457200" lvl="1" indent="-127000" algn="l">
              <a:spcBef>
                <a:spcPts val="400"/>
              </a:spcBef>
              <a:buClr>
                <a:schemeClr val="dk1"/>
              </a:buClr>
              <a:buSzPts val="2000"/>
              <a:buFont typeface="Arial"/>
              <a:buChar char="•"/>
            </a:pPr>
            <a:r>
              <a:rPr lang="en-US" sz="1600" dirty="0">
                <a:solidFill>
                  <a:schemeClr val="dk1"/>
                </a:solidFill>
                <a:latin typeface="Times New Roman"/>
                <a:ea typeface="Times New Roman"/>
                <a:cs typeface="Times New Roman"/>
                <a:sym typeface="Times New Roman"/>
              </a:rPr>
              <a:t>Micro services and containers.</a:t>
            </a:r>
            <a:endParaRPr dirty="0"/>
          </a:p>
          <a:p>
            <a:pPr marL="0" lvl="0" indent="-127000" algn="l" rtl="0">
              <a:spcBef>
                <a:spcPts val="400"/>
              </a:spcBef>
              <a:spcAft>
                <a:spcPts val="0"/>
              </a:spcAft>
              <a:buClr>
                <a:schemeClr val="dk1"/>
              </a:buClr>
              <a:buSzPts val="2000"/>
              <a:buFont typeface="Arial"/>
              <a:buChar char="•"/>
            </a:pPr>
            <a:r>
              <a:rPr lang="en-US" sz="2000" dirty="0">
                <a:solidFill>
                  <a:schemeClr val="dk1"/>
                </a:solidFill>
                <a:latin typeface="Times New Roman"/>
                <a:ea typeface="Times New Roman"/>
                <a:cs typeface="Times New Roman"/>
                <a:sym typeface="Times New Roman"/>
              </a:rPr>
              <a:t> </a:t>
            </a:r>
            <a:r>
              <a:rPr lang="en-US" sz="2000" b="1" dirty="0">
                <a:solidFill>
                  <a:schemeClr val="dk1"/>
                </a:solidFill>
                <a:latin typeface="Times New Roman"/>
                <a:ea typeface="Times New Roman"/>
                <a:cs typeface="Times New Roman"/>
                <a:sym typeface="Times New Roman"/>
              </a:rPr>
              <a:t>Assembler</a:t>
            </a:r>
            <a:r>
              <a:rPr lang="en-US" sz="2000" dirty="0">
                <a:solidFill>
                  <a:schemeClr val="dk1"/>
                </a:solidFill>
                <a:latin typeface="Times New Roman"/>
                <a:ea typeface="Times New Roman"/>
                <a:cs typeface="Times New Roman"/>
                <a:sym typeface="Times New Roman"/>
              </a:rPr>
              <a:t>: Elements of Assembler language programming, </a:t>
            </a:r>
            <a:endParaRPr dirty="0"/>
          </a:p>
          <a:p>
            <a:pPr marL="457200" lvl="1" indent="-127000" algn="l">
              <a:spcBef>
                <a:spcPts val="400"/>
              </a:spcBef>
              <a:buClr>
                <a:schemeClr val="dk1"/>
              </a:buClr>
              <a:buSzPts val="2000"/>
              <a:buFont typeface="Arial"/>
              <a:buChar char="•"/>
            </a:pPr>
            <a:r>
              <a:rPr lang="en-US" sz="1600" dirty="0">
                <a:solidFill>
                  <a:schemeClr val="dk1"/>
                </a:solidFill>
                <a:latin typeface="Times New Roman"/>
                <a:ea typeface="Times New Roman"/>
                <a:cs typeface="Times New Roman"/>
                <a:sym typeface="Times New Roman"/>
              </a:rPr>
              <a:t>Machine dependent and machine independent assembler features, </a:t>
            </a:r>
            <a:endParaRPr dirty="0"/>
          </a:p>
          <a:p>
            <a:pPr marL="457200" lvl="1" indent="-127000" algn="l">
              <a:spcBef>
                <a:spcPts val="400"/>
              </a:spcBef>
              <a:buClr>
                <a:schemeClr val="dk1"/>
              </a:buClr>
              <a:buSzPts val="2000"/>
              <a:buFont typeface="Arial"/>
              <a:buChar char="•"/>
            </a:pPr>
            <a:r>
              <a:rPr lang="en-US" sz="1600" dirty="0">
                <a:solidFill>
                  <a:schemeClr val="dk1"/>
                </a:solidFill>
                <a:latin typeface="Times New Roman"/>
                <a:ea typeface="Times New Roman"/>
                <a:cs typeface="Times New Roman"/>
                <a:sym typeface="Times New Roman"/>
              </a:rPr>
              <a:t>Design of 2 pass Assembler.</a:t>
            </a:r>
            <a:endParaRPr dirty="0"/>
          </a:p>
          <a:p>
            <a:pPr marL="25400" lvl="0" indent="0" algn="l" rtl="0">
              <a:spcBef>
                <a:spcPts val="400"/>
              </a:spcBef>
              <a:spcAft>
                <a:spcPts val="0"/>
              </a:spcAft>
              <a:buClr>
                <a:srgbClr val="888888"/>
              </a:buClr>
              <a:buSzPts val="2000"/>
              <a:buNone/>
            </a:pPr>
            <a:endParaRPr sz="2000" dirty="0">
              <a:solidFill>
                <a:schemeClr val="dk1"/>
              </a:solidFill>
              <a:latin typeface="Times New Roman"/>
              <a:ea typeface="Times New Roman"/>
              <a:cs typeface="Times New Roman"/>
              <a:sym typeface="Times New Roman"/>
            </a:endParaRPr>
          </a:p>
        </p:txBody>
      </p:sp>
      <p:sp>
        <p:nvSpPr>
          <p:cNvPr id="115" name="Google Shape;115;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a:t>
            </a:fld>
            <a:endParaRPr/>
          </a:p>
        </p:txBody>
      </p:sp>
      <p:cxnSp>
        <p:nvCxnSpPr>
          <p:cNvPr id="116" name="Google Shape;116;p4"/>
          <p:cNvCxnSpPr/>
          <p:nvPr/>
        </p:nvCxnSpPr>
        <p:spPr>
          <a:xfrm>
            <a:off x="0" y="1143000"/>
            <a:ext cx="9144000" cy="1588"/>
          </a:xfrm>
          <a:prstGeom prst="straightConnector1">
            <a:avLst/>
          </a:prstGeom>
          <a:noFill/>
          <a:ln w="9525" cap="flat" cmpd="sng">
            <a:solidFill>
              <a:srgbClr val="4A7DBA"/>
            </a:solidFill>
            <a:prstDash val="solid"/>
            <a:round/>
            <a:headEnd type="none" w="sm" len="sm"/>
            <a:tailEnd type="none" w="sm" len="sm"/>
          </a:ln>
        </p:spPr>
      </p:cxnSp>
      <p:pic>
        <p:nvPicPr>
          <p:cNvPr id="117" name="Google Shape;117;p4"/>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List of </a:t>
            </a:r>
            <a:r>
              <a:rPr lang="en-US">
                <a:solidFill>
                  <a:srgbClr val="002060"/>
                </a:solidFill>
                <a:latin typeface="Times New Roman"/>
                <a:ea typeface="Times New Roman"/>
                <a:cs typeface="Times New Roman"/>
                <a:sym typeface="Times New Roman"/>
              </a:rPr>
              <a:t>Debuggers</a:t>
            </a:r>
            <a:endParaRPr>
              <a:solidFill>
                <a:srgbClr val="002060"/>
              </a:solidFill>
              <a:latin typeface="Times New Roman"/>
              <a:ea typeface="Times New Roman"/>
              <a:cs typeface="Times New Roman"/>
              <a:sym typeface="Times New Roman"/>
            </a:endParaRPr>
          </a:p>
        </p:txBody>
      </p:sp>
      <p:sp>
        <p:nvSpPr>
          <p:cNvPr id="308" name="Google Shape;308;p21"/>
          <p:cNvSpPr txBox="1">
            <a:spLocks noGrp="1"/>
          </p:cNvSpPr>
          <p:nvPr>
            <p:ph type="body" idx="1"/>
          </p:nvPr>
        </p:nvSpPr>
        <p:spPr>
          <a:xfrm>
            <a:off x="152400" y="1350498"/>
            <a:ext cx="8839200" cy="497410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US" sz="2400">
                <a:solidFill>
                  <a:schemeClr val="dk1"/>
                </a:solidFill>
                <a:latin typeface="Times New Roman"/>
                <a:ea typeface="Times New Roman"/>
                <a:cs typeface="Times New Roman"/>
                <a:sym typeface="Times New Roman"/>
              </a:rPr>
              <a:t>Some widely used debuggers are:</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Firefox JavaScript debugger</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GDB - the GNU debugger </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LLDB</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Microsoft Visual Studio Debugger</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Valgrind </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WinDbg </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Eclipse debugger API used in a range of IDEs : 1. Eclipse IDE (Java) 2. Nodeclipse (JavaScript) </a:t>
            </a:r>
            <a:endParaRPr/>
          </a:p>
          <a:p>
            <a:pPr marL="342900" lvl="0" indent="-342900" algn="l"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WDW, the OpenWatcom debugger</a:t>
            </a:r>
            <a:endParaRPr sz="2400">
              <a:solidFill>
                <a:schemeClr val="dk1"/>
              </a:solidFill>
              <a:latin typeface="Times New Roman"/>
              <a:ea typeface="Times New Roman"/>
              <a:cs typeface="Times New Roman"/>
              <a:sym typeface="Times New Roman"/>
            </a:endParaRPr>
          </a:p>
        </p:txBody>
      </p:sp>
      <p:sp>
        <p:nvSpPr>
          <p:cNvPr id="309" name="Google Shape;30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20</a:t>
            </a:fld>
            <a:endParaRPr>
              <a:solidFill>
                <a:srgbClr val="000000"/>
              </a:solidFill>
            </a:endParaRPr>
          </a:p>
        </p:txBody>
      </p:sp>
      <p:pic>
        <p:nvPicPr>
          <p:cNvPr id="310" name="Google Shape;310;p21"/>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2"/>
          <p:cNvSpPr txBox="1">
            <a:spLocks noGrp="1"/>
          </p:cNvSpPr>
          <p:nvPr>
            <p:ph type="title"/>
          </p:nvPr>
        </p:nvSpPr>
        <p:spPr>
          <a:xfrm>
            <a:off x="152400" y="152399"/>
            <a:ext cx="8839200" cy="818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Text Editor</a:t>
            </a:r>
            <a:endParaRPr>
              <a:solidFill>
                <a:srgbClr val="002060"/>
              </a:solidFill>
              <a:latin typeface="Times New Roman"/>
              <a:ea typeface="Times New Roman"/>
              <a:cs typeface="Times New Roman"/>
              <a:sym typeface="Times New Roman"/>
            </a:endParaRPr>
          </a:p>
        </p:txBody>
      </p:sp>
      <p:sp>
        <p:nvSpPr>
          <p:cNvPr id="316" name="Google Shape;316;p22"/>
          <p:cNvSpPr txBox="1">
            <a:spLocks noGrp="1"/>
          </p:cNvSpPr>
          <p:nvPr>
            <p:ph type="body" idx="1"/>
          </p:nvPr>
        </p:nvSpPr>
        <p:spPr>
          <a:xfrm>
            <a:off x="152400" y="1167618"/>
            <a:ext cx="8839200" cy="5156982"/>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380"/>
              <a:buFont typeface="Arial"/>
              <a:buChar char="•"/>
            </a:pPr>
            <a:r>
              <a:rPr lang="en-US" sz="2380">
                <a:solidFill>
                  <a:schemeClr val="dk1"/>
                </a:solidFill>
                <a:latin typeface="Times New Roman"/>
                <a:ea typeface="Times New Roman"/>
                <a:cs typeface="Times New Roman"/>
                <a:sym typeface="Times New Roman"/>
              </a:rPr>
              <a:t>Primary interface to the computer for all type of “knowledge workers”.</a:t>
            </a:r>
            <a:endParaRPr/>
          </a:p>
          <a:p>
            <a:pPr marL="342900" lvl="0" indent="-342900" algn="l" rtl="0">
              <a:lnSpc>
                <a:spcPct val="90000"/>
              </a:lnSpc>
              <a:spcBef>
                <a:spcPts val="476"/>
              </a:spcBef>
              <a:spcAft>
                <a:spcPts val="0"/>
              </a:spcAft>
              <a:buClr>
                <a:schemeClr val="dk1"/>
              </a:buClr>
              <a:buSzPts val="2380"/>
              <a:buFont typeface="Arial"/>
              <a:buChar char="•"/>
            </a:pPr>
            <a:r>
              <a:rPr lang="en-US" sz="2380">
                <a:solidFill>
                  <a:schemeClr val="dk1"/>
                </a:solidFill>
                <a:latin typeface="Times New Roman"/>
                <a:ea typeface="Times New Roman"/>
                <a:cs typeface="Times New Roman"/>
                <a:sym typeface="Times New Roman"/>
              </a:rPr>
              <a:t>They compose, organize, study, and manipulate computer-based information. </a:t>
            </a:r>
            <a:endParaRPr/>
          </a:p>
          <a:p>
            <a:pPr marL="342900" lvl="0" indent="-342900" algn="l" rtl="0">
              <a:lnSpc>
                <a:spcPct val="90000"/>
              </a:lnSpc>
              <a:spcBef>
                <a:spcPts val="476"/>
              </a:spcBef>
              <a:spcAft>
                <a:spcPts val="0"/>
              </a:spcAft>
              <a:buClr>
                <a:schemeClr val="dk1"/>
              </a:buClr>
              <a:buSzPts val="2380"/>
              <a:buFont typeface="Arial"/>
              <a:buChar char="•"/>
            </a:pPr>
            <a:r>
              <a:rPr lang="en-US" sz="2380">
                <a:solidFill>
                  <a:schemeClr val="dk1"/>
                </a:solidFill>
                <a:latin typeface="Times New Roman"/>
                <a:ea typeface="Times New Roman"/>
                <a:cs typeface="Times New Roman"/>
                <a:sym typeface="Times New Roman"/>
              </a:rPr>
              <a:t>A text editor allows you to edit a text file (create, modify etc…). </a:t>
            </a:r>
            <a:endParaRPr/>
          </a:p>
          <a:p>
            <a:pPr marL="342900" lvl="0" indent="-342900" algn="l" rtl="0">
              <a:lnSpc>
                <a:spcPct val="90000"/>
              </a:lnSpc>
              <a:spcBef>
                <a:spcPts val="476"/>
              </a:spcBef>
              <a:spcAft>
                <a:spcPts val="0"/>
              </a:spcAft>
              <a:buClr>
                <a:schemeClr val="dk1"/>
              </a:buClr>
              <a:buSzPts val="2380"/>
              <a:buFont typeface="Arial"/>
              <a:buChar char="•"/>
            </a:pPr>
            <a:r>
              <a:rPr lang="en-US" sz="2380">
                <a:solidFill>
                  <a:schemeClr val="dk1"/>
                </a:solidFill>
                <a:latin typeface="Times New Roman"/>
                <a:ea typeface="Times New Roman"/>
                <a:cs typeface="Times New Roman"/>
                <a:sym typeface="Times New Roman"/>
              </a:rPr>
              <a:t>The common editing features are:</a:t>
            </a:r>
            <a:endParaRPr/>
          </a:p>
          <a:p>
            <a:pPr marL="742950" lvl="1" indent="-285750" algn="l" rtl="0">
              <a:lnSpc>
                <a:spcPct val="90000"/>
              </a:lnSpc>
              <a:spcBef>
                <a:spcPts val="408"/>
              </a:spcBef>
              <a:spcAft>
                <a:spcPts val="0"/>
              </a:spcAft>
              <a:buClr>
                <a:schemeClr val="dk1"/>
              </a:buClr>
              <a:buSzPts val="2040"/>
              <a:buFont typeface="Arial"/>
              <a:buChar char="•"/>
            </a:pPr>
            <a:r>
              <a:rPr lang="en-US" sz="2040">
                <a:solidFill>
                  <a:schemeClr val="dk1"/>
                </a:solidFill>
                <a:latin typeface="Times New Roman"/>
                <a:ea typeface="Times New Roman"/>
                <a:cs typeface="Times New Roman"/>
                <a:sym typeface="Times New Roman"/>
              </a:rPr>
              <a:t>Moving the cursor,</a:t>
            </a:r>
            <a:endParaRPr/>
          </a:p>
          <a:p>
            <a:pPr marL="742950" lvl="1" indent="-285750" algn="l" rtl="0">
              <a:lnSpc>
                <a:spcPct val="90000"/>
              </a:lnSpc>
              <a:spcBef>
                <a:spcPts val="408"/>
              </a:spcBef>
              <a:spcAft>
                <a:spcPts val="0"/>
              </a:spcAft>
              <a:buClr>
                <a:schemeClr val="dk1"/>
              </a:buClr>
              <a:buSzPts val="2040"/>
              <a:buFont typeface="Arial"/>
              <a:buChar char="•"/>
            </a:pPr>
            <a:r>
              <a:rPr lang="en-US" sz="2040">
                <a:solidFill>
                  <a:schemeClr val="dk1"/>
                </a:solidFill>
                <a:latin typeface="Times New Roman"/>
                <a:ea typeface="Times New Roman"/>
                <a:cs typeface="Times New Roman"/>
                <a:sym typeface="Times New Roman"/>
              </a:rPr>
              <a:t>Deleting</a:t>
            </a:r>
            <a:endParaRPr/>
          </a:p>
          <a:p>
            <a:pPr marL="742950" lvl="1" indent="-285750" algn="l" rtl="0">
              <a:lnSpc>
                <a:spcPct val="90000"/>
              </a:lnSpc>
              <a:spcBef>
                <a:spcPts val="408"/>
              </a:spcBef>
              <a:spcAft>
                <a:spcPts val="0"/>
              </a:spcAft>
              <a:buClr>
                <a:schemeClr val="dk1"/>
              </a:buClr>
              <a:buSzPts val="2040"/>
              <a:buFont typeface="Arial"/>
              <a:buChar char="•"/>
            </a:pPr>
            <a:r>
              <a:rPr lang="en-US" sz="2040">
                <a:solidFill>
                  <a:schemeClr val="dk1"/>
                </a:solidFill>
                <a:latin typeface="Times New Roman"/>
                <a:ea typeface="Times New Roman"/>
                <a:cs typeface="Times New Roman"/>
                <a:sym typeface="Times New Roman"/>
              </a:rPr>
              <a:t> Replacing</a:t>
            </a:r>
            <a:endParaRPr/>
          </a:p>
          <a:p>
            <a:pPr marL="742950" lvl="1" indent="-285750" algn="l" rtl="0">
              <a:lnSpc>
                <a:spcPct val="90000"/>
              </a:lnSpc>
              <a:spcBef>
                <a:spcPts val="408"/>
              </a:spcBef>
              <a:spcAft>
                <a:spcPts val="0"/>
              </a:spcAft>
              <a:buClr>
                <a:schemeClr val="dk1"/>
              </a:buClr>
              <a:buSzPts val="2040"/>
              <a:buFont typeface="Arial"/>
              <a:buChar char="•"/>
            </a:pPr>
            <a:r>
              <a:rPr lang="en-US" sz="2040">
                <a:solidFill>
                  <a:schemeClr val="dk1"/>
                </a:solidFill>
                <a:latin typeface="Times New Roman"/>
                <a:ea typeface="Times New Roman"/>
                <a:cs typeface="Times New Roman"/>
                <a:sym typeface="Times New Roman"/>
              </a:rPr>
              <a:t>Pasting</a:t>
            </a:r>
            <a:endParaRPr/>
          </a:p>
          <a:p>
            <a:pPr marL="742950" lvl="1" indent="-285750" algn="l" rtl="0">
              <a:lnSpc>
                <a:spcPct val="90000"/>
              </a:lnSpc>
              <a:spcBef>
                <a:spcPts val="408"/>
              </a:spcBef>
              <a:spcAft>
                <a:spcPts val="0"/>
              </a:spcAft>
              <a:buClr>
                <a:schemeClr val="dk1"/>
              </a:buClr>
              <a:buSzPts val="2040"/>
              <a:buFont typeface="Arial"/>
              <a:buChar char="•"/>
            </a:pPr>
            <a:r>
              <a:rPr lang="en-US" sz="2040">
                <a:solidFill>
                  <a:schemeClr val="dk1"/>
                </a:solidFill>
                <a:latin typeface="Times New Roman"/>
                <a:ea typeface="Times New Roman"/>
                <a:cs typeface="Times New Roman"/>
                <a:sym typeface="Times New Roman"/>
              </a:rPr>
              <a:t>Searching</a:t>
            </a:r>
            <a:endParaRPr/>
          </a:p>
          <a:p>
            <a:pPr marL="742950" lvl="1" indent="-285750" algn="l" rtl="0">
              <a:lnSpc>
                <a:spcPct val="90000"/>
              </a:lnSpc>
              <a:spcBef>
                <a:spcPts val="408"/>
              </a:spcBef>
              <a:spcAft>
                <a:spcPts val="0"/>
              </a:spcAft>
              <a:buClr>
                <a:schemeClr val="dk1"/>
              </a:buClr>
              <a:buSzPts val="2040"/>
              <a:buFont typeface="Arial"/>
              <a:buChar char="•"/>
            </a:pPr>
            <a:r>
              <a:rPr lang="en-US" sz="2040">
                <a:solidFill>
                  <a:schemeClr val="dk1"/>
                </a:solidFill>
                <a:latin typeface="Times New Roman"/>
                <a:ea typeface="Times New Roman"/>
                <a:cs typeface="Times New Roman"/>
                <a:sym typeface="Times New Roman"/>
              </a:rPr>
              <a:t>Searching and replacing,</a:t>
            </a:r>
            <a:endParaRPr/>
          </a:p>
          <a:p>
            <a:pPr marL="742950" lvl="1" indent="-285750" algn="l" rtl="0">
              <a:lnSpc>
                <a:spcPct val="90000"/>
              </a:lnSpc>
              <a:spcBef>
                <a:spcPts val="408"/>
              </a:spcBef>
              <a:spcAft>
                <a:spcPts val="0"/>
              </a:spcAft>
              <a:buClr>
                <a:schemeClr val="dk1"/>
              </a:buClr>
              <a:buSzPts val="2040"/>
              <a:buFont typeface="Arial"/>
              <a:buChar char="•"/>
            </a:pPr>
            <a:r>
              <a:rPr lang="en-US" sz="2040">
                <a:solidFill>
                  <a:schemeClr val="dk1"/>
                </a:solidFill>
                <a:latin typeface="Times New Roman"/>
                <a:ea typeface="Times New Roman"/>
                <a:cs typeface="Times New Roman"/>
                <a:sym typeface="Times New Roman"/>
              </a:rPr>
              <a:t> Saving and loading, and, </a:t>
            </a:r>
            <a:endParaRPr/>
          </a:p>
          <a:p>
            <a:pPr marL="742950" lvl="1" indent="-285750" algn="l" rtl="0">
              <a:lnSpc>
                <a:spcPct val="90000"/>
              </a:lnSpc>
              <a:spcBef>
                <a:spcPts val="408"/>
              </a:spcBef>
              <a:spcAft>
                <a:spcPts val="0"/>
              </a:spcAft>
              <a:buClr>
                <a:schemeClr val="dk1"/>
              </a:buClr>
              <a:buSzPts val="2040"/>
              <a:buFont typeface="Arial"/>
              <a:buChar char="•"/>
            </a:pPr>
            <a:r>
              <a:rPr lang="en-US" sz="2040">
                <a:solidFill>
                  <a:schemeClr val="dk1"/>
                </a:solidFill>
                <a:latin typeface="Times New Roman"/>
                <a:ea typeface="Times New Roman"/>
                <a:cs typeface="Times New Roman"/>
                <a:sym typeface="Times New Roman"/>
              </a:rPr>
              <a:t>Miscellaneous(e.g. quitting)</a:t>
            </a:r>
            <a:endParaRPr sz="2040">
              <a:solidFill>
                <a:schemeClr val="dk1"/>
              </a:solidFill>
              <a:latin typeface="Times New Roman"/>
              <a:ea typeface="Times New Roman"/>
              <a:cs typeface="Times New Roman"/>
              <a:sym typeface="Times New Roman"/>
            </a:endParaRPr>
          </a:p>
        </p:txBody>
      </p:sp>
      <p:sp>
        <p:nvSpPr>
          <p:cNvPr id="317" name="Google Shape;31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21</a:t>
            </a:fld>
            <a:endParaRPr>
              <a:solidFill>
                <a:srgbClr val="000000"/>
              </a:solidFill>
            </a:endParaRPr>
          </a:p>
        </p:txBody>
      </p:sp>
      <p:pic>
        <p:nvPicPr>
          <p:cNvPr id="318" name="Google Shape;318;p22"/>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3"/>
          <p:cNvSpPr txBox="1">
            <a:spLocks noGrp="1"/>
          </p:cNvSpPr>
          <p:nvPr>
            <p:ph type="title"/>
          </p:nvPr>
        </p:nvSpPr>
        <p:spPr>
          <a:xfrm>
            <a:off x="152400" y="152399"/>
            <a:ext cx="8839200" cy="10996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Examples </a:t>
            </a:r>
            <a:endParaRPr>
              <a:solidFill>
                <a:srgbClr val="002060"/>
              </a:solidFill>
              <a:latin typeface="Times New Roman"/>
              <a:ea typeface="Times New Roman"/>
              <a:cs typeface="Times New Roman"/>
              <a:sym typeface="Times New Roman"/>
            </a:endParaRPr>
          </a:p>
        </p:txBody>
      </p:sp>
      <p:sp>
        <p:nvSpPr>
          <p:cNvPr id="324" name="Google Shape;324;p23"/>
          <p:cNvSpPr txBox="1">
            <a:spLocks noGrp="1"/>
          </p:cNvSpPr>
          <p:nvPr>
            <p:ph type="body" idx="1"/>
          </p:nvPr>
        </p:nvSpPr>
        <p:spPr>
          <a:xfrm>
            <a:off x="152400" y="1519310"/>
            <a:ext cx="8839200" cy="480528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Windows OS - Notepad, WordPad, Microsoft Word, and text editors.</a:t>
            </a:r>
            <a:endParaRPr/>
          </a:p>
          <a:p>
            <a:pPr marL="342900" lvl="0" indent="-342900" algn="l" rtl="0">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UNIX OS - vi, emacs, jed, pico. </a:t>
            </a:r>
            <a:endParaRPr/>
          </a:p>
          <a:p>
            <a:pPr marL="342900" lvl="0" indent="-342900" algn="l" rtl="0">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Gui based editors</a:t>
            </a:r>
            <a:endParaRPr/>
          </a:p>
          <a:p>
            <a:pPr marL="342900" lvl="0" indent="-342900" algn="l" rtl="0">
              <a:spcBef>
                <a:spcPts val="560"/>
              </a:spcBef>
              <a:spcAft>
                <a:spcPts val="0"/>
              </a:spcAft>
              <a:buClr>
                <a:schemeClr val="dk1"/>
              </a:buClr>
              <a:buSzPts val="2800"/>
              <a:buChar char="•"/>
            </a:pPr>
            <a:r>
              <a:rPr lang="en-US" sz="2800">
                <a:solidFill>
                  <a:schemeClr val="dk1"/>
                </a:solidFill>
                <a:latin typeface="Times New Roman"/>
                <a:ea typeface="Times New Roman"/>
                <a:cs typeface="Times New Roman"/>
                <a:sym typeface="Times New Roman"/>
              </a:rPr>
              <a:t>• Gedit gvim</a:t>
            </a:r>
            <a:endParaRPr sz="2800">
              <a:solidFill>
                <a:schemeClr val="dk1"/>
              </a:solidFill>
              <a:latin typeface="Times New Roman"/>
              <a:ea typeface="Times New Roman"/>
              <a:cs typeface="Times New Roman"/>
              <a:sym typeface="Times New Roman"/>
            </a:endParaRPr>
          </a:p>
          <a:p>
            <a:pPr marL="342900" lvl="0" indent="-342900" algn="l" rtl="0">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Nedit </a:t>
            </a:r>
            <a:endParaRPr/>
          </a:p>
          <a:p>
            <a:pPr marL="342900" lvl="0" indent="-342900" algn="l" rtl="0">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Tea</a:t>
            </a:r>
            <a:endParaRPr/>
          </a:p>
          <a:p>
            <a:pPr marL="342900" lvl="0" indent="-342900" algn="l" rtl="0">
              <a:spcBef>
                <a:spcPts val="5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subtime</a:t>
            </a:r>
            <a:endParaRPr sz="2800">
              <a:solidFill>
                <a:schemeClr val="dk1"/>
              </a:solidFill>
              <a:latin typeface="Times New Roman"/>
              <a:ea typeface="Times New Roman"/>
              <a:cs typeface="Times New Roman"/>
              <a:sym typeface="Times New Roman"/>
            </a:endParaRPr>
          </a:p>
        </p:txBody>
      </p:sp>
      <p:sp>
        <p:nvSpPr>
          <p:cNvPr id="325" name="Google Shape;325;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22</a:t>
            </a:fld>
            <a:endParaRPr>
              <a:solidFill>
                <a:srgbClr val="000000"/>
              </a:solidFill>
            </a:endParaRPr>
          </a:p>
        </p:txBody>
      </p:sp>
      <p:pic>
        <p:nvPicPr>
          <p:cNvPr id="326" name="Google Shape;326;p23"/>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4"/>
          <p:cNvSpPr txBox="1">
            <a:spLocks noGrp="1"/>
          </p:cNvSpPr>
          <p:nvPr>
            <p:ph type="title"/>
          </p:nvPr>
        </p:nvSpPr>
        <p:spPr>
          <a:xfrm>
            <a:off x="152400" y="152400"/>
            <a:ext cx="8839200" cy="679704"/>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ts val="4400"/>
              <a:buFont typeface="Times New Roman"/>
              <a:buNone/>
            </a:pPr>
            <a:r>
              <a:rPr lang="en-US" dirty="0" err="1">
                <a:solidFill>
                  <a:srgbClr val="002060"/>
                </a:solidFill>
                <a:latin typeface="Times New Roman"/>
                <a:ea typeface="Times New Roman"/>
                <a:cs typeface="Times New Roman"/>
                <a:sym typeface="Times New Roman"/>
              </a:rPr>
              <a:t>Microservices</a:t>
            </a:r>
            <a:endParaRPr>
              <a:solidFill>
                <a:srgbClr val="002060"/>
              </a:solidFill>
              <a:latin typeface="Times New Roman"/>
              <a:ea typeface="Times New Roman"/>
              <a:cs typeface="Times New Roman"/>
              <a:sym typeface="Times New Roman"/>
            </a:endParaRPr>
          </a:p>
        </p:txBody>
      </p:sp>
      <p:sp>
        <p:nvSpPr>
          <p:cNvPr id="332" name="Google Shape;332;p24"/>
          <p:cNvSpPr txBox="1">
            <a:spLocks noGrp="1"/>
          </p:cNvSpPr>
          <p:nvPr>
            <p:ph type="body" idx="1"/>
          </p:nvPr>
        </p:nvSpPr>
        <p:spPr>
          <a:xfrm>
            <a:off x="152400" y="1026941"/>
            <a:ext cx="8839200" cy="5675611"/>
          </a:xfrm>
          <a:prstGeom prst="rect">
            <a:avLst/>
          </a:prstGeom>
          <a:noFill/>
          <a:ln>
            <a:noFill/>
          </a:ln>
        </p:spPr>
        <p:txBody>
          <a:bodyPr spcFirstLastPara="1" wrap="square" lIns="91425" tIns="45700" rIns="91425" bIns="45700" anchor="t" anchorCtr="0">
            <a:normAutofit/>
          </a:bodyPr>
          <a:lstStyle/>
          <a:p>
            <a:pPr marL="342900" lvl="0">
              <a:lnSpc>
                <a:spcPct val="90000"/>
              </a:lnSpc>
              <a:spcBef>
                <a:spcPts val="0"/>
              </a:spcBef>
              <a:buSzPts val="2400"/>
            </a:pPr>
            <a:r>
              <a:rPr lang="en-US" sz="2400" dirty="0" err="1" smtClean="0"/>
              <a:t>Microservices</a:t>
            </a:r>
            <a:r>
              <a:rPr lang="en-US" sz="2400" dirty="0" smtClean="0"/>
              <a:t> are an architectural approach to building applications. As an architectural framework, </a:t>
            </a:r>
            <a:r>
              <a:rPr lang="en-US" sz="2400" dirty="0" err="1" smtClean="0"/>
              <a:t>microservices</a:t>
            </a:r>
            <a:r>
              <a:rPr lang="en-US" sz="2400" dirty="0" smtClean="0"/>
              <a:t> are distributed and loosely coupled, so one team’s changes won’t break the entire app. </a:t>
            </a:r>
          </a:p>
          <a:p>
            <a:pPr marL="342900" lvl="0">
              <a:lnSpc>
                <a:spcPct val="90000"/>
              </a:lnSpc>
              <a:spcBef>
                <a:spcPts val="0"/>
              </a:spcBef>
              <a:buSzPts val="2400"/>
            </a:pPr>
            <a:r>
              <a:rPr lang="en-US" sz="2400" dirty="0" smtClean="0"/>
              <a:t>The benefit to using </a:t>
            </a:r>
            <a:r>
              <a:rPr lang="en-US" sz="2400" dirty="0" err="1" smtClean="0"/>
              <a:t>microservices</a:t>
            </a:r>
            <a:r>
              <a:rPr lang="en-US" sz="2400" dirty="0" smtClean="0"/>
              <a:t> is that development teams are able to rapidly build new components of apps to meet changing business needs.</a:t>
            </a:r>
            <a:endParaRPr/>
          </a:p>
        </p:txBody>
      </p:sp>
      <p:sp>
        <p:nvSpPr>
          <p:cNvPr id="333" name="Google Shape;33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23</a:t>
            </a:fld>
            <a:endParaRPr>
              <a:solidFill>
                <a:srgbClr val="000000"/>
              </a:solidFill>
            </a:endParaRPr>
          </a:p>
        </p:txBody>
      </p:sp>
      <p:pic>
        <p:nvPicPr>
          <p:cNvPr id="334" name="Google Shape;334;p24"/>
          <p:cNvPicPr preferRelativeResize="0"/>
          <p:nvPr/>
        </p:nvPicPr>
        <p:blipFill rotWithShape="1">
          <a:blip r:embed="rId3">
            <a:alphaModFix/>
          </a:blip>
          <a:srcRect/>
          <a:stretch/>
        </p:blipFill>
        <p:spPr>
          <a:xfrm>
            <a:off x="0" y="50800"/>
            <a:ext cx="1143000" cy="782638"/>
          </a:xfrm>
          <a:prstGeom prst="rect">
            <a:avLst/>
          </a:prstGeom>
          <a:noFill/>
          <a:ln>
            <a:noFill/>
          </a:ln>
        </p:spPr>
      </p:pic>
      <p:pic>
        <p:nvPicPr>
          <p:cNvPr id="1026" name="Picture 2" descr="D:\SSC\UNIT I\monolithic-vs-microservices.png"/>
          <p:cNvPicPr>
            <a:picLocks noChangeAspect="1" noChangeArrowheads="1"/>
          </p:cNvPicPr>
          <p:nvPr/>
        </p:nvPicPr>
        <p:blipFill>
          <a:blip r:embed="rId4"/>
          <a:srcRect/>
          <a:stretch>
            <a:fillRect/>
          </a:stretch>
        </p:blipFill>
        <p:spPr bwMode="auto">
          <a:xfrm>
            <a:off x="1166749" y="3441700"/>
            <a:ext cx="6280150" cy="34163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4"/>
          <p:cNvSpPr txBox="1">
            <a:spLocks noGrp="1"/>
          </p:cNvSpPr>
          <p:nvPr>
            <p:ph type="title"/>
          </p:nvPr>
        </p:nvSpPr>
        <p:spPr>
          <a:xfrm>
            <a:off x="152400" y="152400"/>
            <a:ext cx="8839200" cy="9448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Microservices</a:t>
            </a:r>
            <a:endParaRPr>
              <a:solidFill>
                <a:srgbClr val="002060"/>
              </a:solidFill>
              <a:latin typeface="Times New Roman"/>
              <a:ea typeface="Times New Roman"/>
              <a:cs typeface="Times New Roman"/>
              <a:sym typeface="Times New Roman"/>
            </a:endParaRPr>
          </a:p>
        </p:txBody>
      </p:sp>
      <p:sp>
        <p:nvSpPr>
          <p:cNvPr id="332" name="Google Shape;332;p24"/>
          <p:cNvSpPr txBox="1">
            <a:spLocks noGrp="1"/>
          </p:cNvSpPr>
          <p:nvPr>
            <p:ph type="body" idx="1"/>
          </p:nvPr>
        </p:nvSpPr>
        <p:spPr>
          <a:xfrm>
            <a:off x="152400" y="1026941"/>
            <a:ext cx="8839200" cy="5416061"/>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400"/>
              <a:buFont typeface="Arial"/>
              <a:buChar char="•"/>
            </a:pPr>
            <a:r>
              <a:rPr lang="en-US" sz="2400" b="1">
                <a:solidFill>
                  <a:schemeClr val="dk1"/>
                </a:solidFill>
                <a:latin typeface="Times New Roman"/>
                <a:ea typeface="Times New Roman"/>
                <a:cs typeface="Times New Roman"/>
                <a:sym typeface="Times New Roman"/>
              </a:rPr>
              <a:t>Microservices</a:t>
            </a:r>
            <a:r>
              <a:rPr lang="en-US" sz="2400">
                <a:solidFill>
                  <a:schemeClr val="dk1"/>
                </a:solidFill>
                <a:latin typeface="Times New Roman"/>
                <a:ea typeface="Times New Roman"/>
                <a:cs typeface="Times New Roman"/>
                <a:sym typeface="Times New Roman"/>
              </a:rPr>
              <a:t> are a software development technique</a:t>
            </a:r>
            <a:endParaRPr/>
          </a:p>
          <a:p>
            <a:pPr marL="342900" lvl="0" indent="-342900" algn="l" rtl="0">
              <a:lnSpc>
                <a:spcPct val="90000"/>
              </a:lnSpc>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Microservices - also known as the micro service architecture</a:t>
            </a:r>
            <a:endParaRPr/>
          </a:p>
          <a:p>
            <a:pPr marL="342900" lvl="0" indent="-342900" algn="l" rtl="0">
              <a:lnSpc>
                <a:spcPct val="90000"/>
              </a:lnSpc>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 variant of the service-oriented architecture (SOA) structural style that arranges an application as a collection of loosely coupled services.</a:t>
            </a:r>
            <a:endParaRPr/>
          </a:p>
          <a:p>
            <a:pPr marL="342900" lvl="0" indent="-342900" algn="l" rtl="0">
              <a:lnSpc>
                <a:spcPct val="90000"/>
              </a:lnSpc>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In a microservices architecture, services are fine-grained and the protocols are lightweight.</a:t>
            </a:r>
            <a:endParaRPr/>
          </a:p>
          <a:p>
            <a:pPr marL="342900" lvl="0" indent="-342900" algn="l" rtl="0">
              <a:lnSpc>
                <a:spcPct val="90000"/>
              </a:lnSpc>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It is an architectural style that structures an application as a collection of services that are:</a:t>
            </a:r>
            <a:endParaRPr/>
          </a:p>
          <a:p>
            <a:pPr marL="742950" lvl="1" indent="-28575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Highly maintainable and testable</a:t>
            </a:r>
            <a:endParaRPr/>
          </a:p>
          <a:p>
            <a:pPr marL="742950" lvl="1" indent="-28575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Loosely coupled</a:t>
            </a:r>
            <a:endParaRPr/>
          </a:p>
          <a:p>
            <a:pPr marL="742950" lvl="1" indent="-28575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Independently deployable</a:t>
            </a:r>
            <a:endParaRPr/>
          </a:p>
          <a:p>
            <a:pPr marL="742950" lvl="1" indent="-28575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Organized around business capabilities</a:t>
            </a:r>
            <a:endParaRPr/>
          </a:p>
          <a:p>
            <a:pPr marL="742950" lvl="1" indent="-28575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Owned by a small team</a:t>
            </a:r>
            <a:endParaRPr/>
          </a:p>
          <a:p>
            <a:pPr marL="342900" lvl="0" indent="-139700" algn="l" rtl="0">
              <a:lnSpc>
                <a:spcPct val="90000"/>
              </a:lnSpc>
              <a:spcBef>
                <a:spcPts val="640"/>
              </a:spcBef>
              <a:spcAft>
                <a:spcPts val="0"/>
              </a:spcAft>
              <a:buClr>
                <a:schemeClr val="dk1"/>
              </a:buClr>
              <a:buSzPts val="3200"/>
              <a:buNone/>
            </a:pPr>
            <a:endParaRPr/>
          </a:p>
        </p:txBody>
      </p:sp>
      <p:sp>
        <p:nvSpPr>
          <p:cNvPr id="333" name="Google Shape;33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24</a:t>
            </a:fld>
            <a:endParaRPr>
              <a:solidFill>
                <a:srgbClr val="000000"/>
              </a:solidFill>
            </a:endParaRPr>
          </a:p>
        </p:txBody>
      </p:sp>
      <p:pic>
        <p:nvPicPr>
          <p:cNvPr id="334" name="Google Shape;334;p24"/>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5"/>
          <p:cNvSpPr txBox="1">
            <a:spLocks noGrp="1"/>
          </p:cNvSpPr>
          <p:nvPr>
            <p:ph type="title"/>
          </p:nvPr>
        </p:nvSpPr>
        <p:spPr>
          <a:xfrm>
            <a:off x="152400" y="152400"/>
            <a:ext cx="8839200" cy="83233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000"/>
              <a:buFont typeface="Times New Roman"/>
              <a:buNone/>
            </a:pPr>
            <a:r>
              <a:rPr lang="en-US" sz="4000">
                <a:solidFill>
                  <a:srgbClr val="002060"/>
                </a:solidFill>
                <a:latin typeface="Times New Roman"/>
                <a:ea typeface="Times New Roman"/>
                <a:cs typeface="Times New Roman"/>
                <a:sym typeface="Times New Roman"/>
              </a:rPr>
              <a:t>Containers</a:t>
            </a:r>
            <a:endParaRPr sz="4000">
              <a:solidFill>
                <a:srgbClr val="002060"/>
              </a:solidFill>
              <a:latin typeface="Times New Roman"/>
              <a:ea typeface="Times New Roman"/>
              <a:cs typeface="Times New Roman"/>
              <a:sym typeface="Times New Roman"/>
            </a:endParaRPr>
          </a:p>
        </p:txBody>
      </p:sp>
      <p:sp>
        <p:nvSpPr>
          <p:cNvPr id="340" name="Google Shape;340;p25"/>
          <p:cNvSpPr txBox="1">
            <a:spLocks noGrp="1"/>
          </p:cNvSpPr>
          <p:nvPr>
            <p:ph type="body" idx="1"/>
          </p:nvPr>
        </p:nvSpPr>
        <p:spPr>
          <a:xfrm>
            <a:off x="152400" y="1209822"/>
            <a:ext cx="8839200" cy="5114778"/>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ts val="2400"/>
              <a:buFont typeface="Arial"/>
              <a:buChar char="•"/>
            </a:pPr>
            <a:r>
              <a:rPr lang="en-US" sz="2400" dirty="0">
                <a:solidFill>
                  <a:schemeClr val="dk1"/>
                </a:solidFill>
                <a:latin typeface="Times New Roman"/>
                <a:ea typeface="Times New Roman"/>
                <a:cs typeface="Times New Roman"/>
                <a:sym typeface="Times New Roman"/>
              </a:rPr>
              <a:t>A </a:t>
            </a:r>
            <a:r>
              <a:rPr lang="en-US" sz="2400" b="1" dirty="0" err="1">
                <a:solidFill>
                  <a:schemeClr val="dk1"/>
                </a:solidFill>
                <a:latin typeface="Times New Roman"/>
                <a:ea typeface="Times New Roman"/>
                <a:cs typeface="Times New Roman"/>
                <a:sym typeface="Times New Roman"/>
              </a:rPr>
              <a:t>microservice</a:t>
            </a:r>
            <a:r>
              <a:rPr lang="en-US" sz="2400" dirty="0">
                <a:solidFill>
                  <a:schemeClr val="dk1"/>
                </a:solidFill>
                <a:latin typeface="Times New Roman"/>
                <a:ea typeface="Times New Roman"/>
                <a:cs typeface="Times New Roman"/>
                <a:sym typeface="Times New Roman"/>
              </a:rPr>
              <a:t> is an application with a single function, such as routing network traffic, making an online payment or analyzing a medical result.</a:t>
            </a:r>
            <a:endParaRPr sz="2400" b="1" dirty="0">
              <a:solidFill>
                <a:schemeClr val="dk1"/>
              </a:solidFill>
              <a:latin typeface="Times New Roman"/>
              <a:ea typeface="Times New Roman"/>
              <a:cs typeface="Times New Roman"/>
              <a:sym typeface="Times New Roman"/>
            </a:endParaRPr>
          </a:p>
          <a:p>
            <a:pPr marL="342900">
              <a:spcBef>
                <a:spcPts val="480"/>
              </a:spcBef>
              <a:buSzPts val="2400"/>
            </a:pPr>
            <a:r>
              <a:rPr lang="en-US" sz="2400" b="1" dirty="0">
                <a:solidFill>
                  <a:schemeClr val="dk1"/>
                </a:solidFill>
                <a:latin typeface="Times New Roman"/>
                <a:ea typeface="Times New Roman"/>
                <a:cs typeface="Times New Roman"/>
                <a:sym typeface="Times New Roman"/>
              </a:rPr>
              <a:t>Containers</a:t>
            </a:r>
            <a:r>
              <a:rPr lang="en-US" sz="2400" dirty="0">
                <a:solidFill>
                  <a:schemeClr val="dk1"/>
                </a:solidFill>
                <a:latin typeface="Times New Roman"/>
                <a:ea typeface="Times New Roman"/>
                <a:cs typeface="Times New Roman"/>
                <a:sym typeface="Times New Roman"/>
              </a:rPr>
              <a:t> are easily packaged, lightweight and designed to run </a:t>
            </a:r>
            <a:r>
              <a:rPr lang="en-US" sz="2400" dirty="0" smtClean="0">
                <a:latin typeface="Times New Roman"/>
                <a:ea typeface="Times New Roman"/>
                <a:cs typeface="Times New Roman"/>
                <a:sym typeface="Times New Roman"/>
              </a:rPr>
              <a:t>anywhere. Containers offer a logical packaging mechanism in which applications can be abstracted from the environment in which they actually run.</a:t>
            </a:r>
          </a:p>
          <a:p>
            <a:pPr marL="342900" lvl="0" indent="-342900" algn="l" rtl="0">
              <a:spcBef>
                <a:spcPts val="480"/>
              </a:spcBef>
              <a:spcAft>
                <a:spcPts val="0"/>
              </a:spcAft>
              <a:buClr>
                <a:schemeClr val="dk1"/>
              </a:buClr>
              <a:buSzPts val="2400"/>
              <a:buFont typeface="Arial"/>
              <a:buChar char="•"/>
            </a:pPr>
            <a:r>
              <a:rPr lang="en-US" sz="2400" dirty="0" smtClean="0">
                <a:solidFill>
                  <a:schemeClr val="dk1"/>
                </a:solidFill>
                <a:latin typeface="Times New Roman"/>
                <a:ea typeface="Times New Roman"/>
                <a:cs typeface="Times New Roman"/>
                <a:sym typeface="Times New Roman"/>
              </a:rPr>
              <a:t>Multiple </a:t>
            </a:r>
            <a:r>
              <a:rPr lang="en-US" sz="2400" b="1" dirty="0">
                <a:solidFill>
                  <a:schemeClr val="dk1"/>
                </a:solidFill>
                <a:latin typeface="Times New Roman"/>
                <a:ea typeface="Times New Roman"/>
                <a:cs typeface="Times New Roman"/>
                <a:sym typeface="Times New Roman"/>
              </a:rPr>
              <a:t>containers</a:t>
            </a:r>
            <a:r>
              <a:rPr lang="en-US" sz="2400" dirty="0">
                <a:solidFill>
                  <a:schemeClr val="dk1"/>
                </a:solidFill>
                <a:latin typeface="Times New Roman"/>
                <a:ea typeface="Times New Roman"/>
                <a:cs typeface="Times New Roman"/>
                <a:sym typeface="Times New Roman"/>
              </a:rPr>
              <a:t> can be deployed in a single VM. </a:t>
            </a:r>
            <a:endParaRPr dirty="0"/>
          </a:p>
          <a:p>
            <a:endParaRPr lang="en-US" sz="2400" dirty="0" smtClean="0">
              <a:latin typeface="Times New Roman"/>
              <a:ea typeface="Times New Roman"/>
              <a:cs typeface="Times New Roman"/>
              <a:sym typeface="Times New Roman"/>
            </a:endParaRPr>
          </a:p>
          <a:p>
            <a:pPr algn="just"/>
            <a:r>
              <a:rPr lang="en-US" sz="2400" dirty="0" err="1">
                <a:latin typeface="Times New Roman"/>
                <a:ea typeface="Times New Roman"/>
                <a:cs typeface="Times New Roman"/>
                <a:sym typeface="Times New Roman"/>
              </a:rPr>
              <a:t>Eg</a:t>
            </a:r>
            <a:r>
              <a:rPr lang="en-US" sz="2400" dirty="0">
                <a:latin typeface="Times New Roman"/>
                <a:ea typeface="Times New Roman"/>
                <a:cs typeface="Times New Roman"/>
                <a:sym typeface="Times New Roman"/>
              </a:rPr>
              <a:t>. </a:t>
            </a:r>
            <a:r>
              <a:rPr lang="en-US" sz="2400" dirty="0">
                <a:latin typeface="Times New Roman"/>
                <a:ea typeface="Times New Roman"/>
                <a:cs typeface="Times New Roman"/>
              </a:rPr>
              <a:t>Netflix has a widespread architecture that has evolved from monolithic to SOA.  It receives more than one billion calls every day, from more than 800 different types of devices, to its streaming-video API.  Each API call then prompts around five additional calls to the backend service.</a:t>
            </a:r>
          </a:p>
          <a:p>
            <a:pPr algn="just"/>
            <a:r>
              <a:rPr lang="en-US" sz="2400" dirty="0">
                <a:latin typeface="Times New Roman"/>
                <a:ea typeface="Times New Roman"/>
                <a:cs typeface="Times New Roman"/>
              </a:rPr>
              <a:t>Amazon has also migrated to </a:t>
            </a:r>
            <a:r>
              <a:rPr lang="en-US" sz="2400" dirty="0" err="1">
                <a:latin typeface="Times New Roman"/>
                <a:ea typeface="Times New Roman"/>
                <a:cs typeface="Times New Roman"/>
              </a:rPr>
              <a:t>microservices</a:t>
            </a:r>
            <a:r>
              <a:rPr lang="en-US" sz="2400" dirty="0">
                <a:latin typeface="Times New Roman"/>
                <a:ea typeface="Times New Roman"/>
                <a:cs typeface="Times New Roman"/>
              </a:rPr>
              <a:t>.  They get countless calls from a variety of applications—including applications that manage the web service API as well as the website itself—which would have been simply impossible for their old, two-tiered architecture to handle.</a:t>
            </a:r>
          </a:p>
          <a:p>
            <a:pPr marL="342900" lvl="0" indent="-342900" algn="l" rtl="0">
              <a:spcBef>
                <a:spcPts val="480"/>
              </a:spcBef>
              <a:spcAft>
                <a:spcPts val="0"/>
              </a:spcAft>
              <a:buClr>
                <a:schemeClr val="dk1"/>
              </a:buClr>
              <a:buSzPts val="2400"/>
              <a:buFont typeface="Arial"/>
              <a:buChar char="•"/>
            </a:pPr>
            <a:endParaRPr sz="2400" dirty="0">
              <a:solidFill>
                <a:schemeClr val="dk1"/>
              </a:solidFill>
              <a:latin typeface="Times New Roman"/>
              <a:ea typeface="Times New Roman"/>
              <a:cs typeface="Times New Roman"/>
              <a:sym typeface="Times New Roman"/>
            </a:endParaRPr>
          </a:p>
        </p:txBody>
      </p:sp>
      <p:sp>
        <p:nvSpPr>
          <p:cNvPr id="341" name="Google Shape;341;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25</a:t>
            </a:fld>
            <a:endParaRPr>
              <a:solidFill>
                <a:srgbClr val="000000"/>
              </a:solidFill>
            </a:endParaRPr>
          </a:p>
        </p:txBody>
      </p:sp>
      <p:pic>
        <p:nvPicPr>
          <p:cNvPr id="342" name="Google Shape;342;p25"/>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solidFill>
                  <a:srgbClr val="002060"/>
                </a:solidFill>
              </a:rPr>
              <a:t>Assembler</a:t>
            </a:r>
            <a:endParaRPr>
              <a:solidFill>
                <a:srgbClr val="002060"/>
              </a:solidFill>
            </a:endParaRPr>
          </a:p>
        </p:txBody>
      </p:sp>
      <p:sp>
        <p:nvSpPr>
          <p:cNvPr id="348" name="Google Shape;348;p2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sp>
        <p:nvSpPr>
          <p:cNvPr id="349" name="Google Shape;349;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27" descr="preencoded.png"/>
          <p:cNvPicPr preferRelativeResize="0"/>
          <p:nvPr/>
        </p:nvPicPr>
        <p:blipFill rotWithShape="1">
          <a:blip r:embed="rId3">
            <a:alphaModFix/>
          </a:blip>
          <a:srcRect/>
          <a:stretch/>
        </p:blipFill>
        <p:spPr>
          <a:xfrm>
            <a:off x="0" y="1"/>
            <a:ext cx="9144000" cy="6877861"/>
          </a:xfrm>
          <a:prstGeom prst="rect">
            <a:avLst/>
          </a:prstGeom>
          <a:noFill/>
          <a:ln>
            <a:noFill/>
          </a:ln>
        </p:spPr>
      </p:pic>
      <p:pic>
        <p:nvPicPr>
          <p:cNvPr id="356" name="Google Shape;356;p27"/>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357" name="Google Shape;35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27</a:t>
            </a:fld>
            <a:endParaRPr>
              <a:solidFill>
                <a:srgbClr val="00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28" descr="preencoded.png"/>
          <p:cNvPicPr preferRelativeResize="0"/>
          <p:nvPr/>
        </p:nvPicPr>
        <p:blipFill rotWithShape="1">
          <a:blip r:embed="rId3">
            <a:alphaModFix/>
          </a:blip>
          <a:srcRect/>
          <a:stretch/>
        </p:blipFill>
        <p:spPr>
          <a:xfrm>
            <a:off x="0" y="956603"/>
            <a:ext cx="9144000" cy="5901399"/>
          </a:xfrm>
          <a:prstGeom prst="rect">
            <a:avLst/>
          </a:prstGeom>
          <a:noFill/>
          <a:ln>
            <a:noFill/>
          </a:ln>
        </p:spPr>
      </p:pic>
      <p:pic>
        <p:nvPicPr>
          <p:cNvPr id="364" name="Google Shape;364;p28"/>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365" name="Google Shape;365;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28</a:t>
            </a:fld>
            <a:endParaRPr>
              <a:solidFill>
                <a:srgbClr val="000000"/>
              </a:solidFill>
            </a:endParaRPr>
          </a:p>
        </p:txBody>
      </p:sp>
      <p:sp>
        <p:nvSpPr>
          <p:cNvPr id="366" name="Google Shape;366;p28"/>
          <p:cNvSpPr txBox="1"/>
          <p:nvPr/>
        </p:nvSpPr>
        <p:spPr>
          <a:xfrm>
            <a:off x="1800665" y="253218"/>
            <a:ext cx="543012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Elements Of ALP</a:t>
            </a:r>
            <a:endParaRPr sz="2400" b="1"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29"/>
          <p:cNvPicPr preferRelativeResize="0"/>
          <p:nvPr/>
        </p:nvPicPr>
        <p:blipFill rotWithShape="1">
          <a:blip r:embed="rId3">
            <a:alphaModFix/>
          </a:blip>
          <a:srcRect/>
          <a:stretch/>
        </p:blipFill>
        <p:spPr>
          <a:xfrm>
            <a:off x="0" y="-14177"/>
            <a:ext cx="9158288" cy="6858000"/>
          </a:xfrm>
          <a:prstGeom prst="rect">
            <a:avLst/>
          </a:prstGeom>
          <a:noFill/>
          <a:ln>
            <a:noFill/>
          </a:ln>
        </p:spPr>
      </p:pic>
      <p:pic>
        <p:nvPicPr>
          <p:cNvPr id="373" name="Google Shape;373;p29"/>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374" name="Google Shape;374;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29</a:t>
            </a:fld>
            <a:endParaRPr>
              <a:solidFill>
                <a:srgbClr val="0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a:spLocks noGrp="1"/>
          </p:cNvSpPr>
          <p:nvPr>
            <p:ph type="ctrTitle"/>
          </p:nvPr>
        </p:nvSpPr>
        <p:spPr>
          <a:xfrm>
            <a:off x="661196" y="34925"/>
            <a:ext cx="8595360" cy="80913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400"/>
              <a:buFont typeface="Times New Roman"/>
              <a:buNone/>
            </a:pPr>
            <a:r>
              <a:rPr lang="en-US">
                <a:solidFill>
                  <a:schemeClr val="dk2"/>
                </a:solidFill>
                <a:latin typeface="Times New Roman"/>
                <a:ea typeface="Times New Roman"/>
                <a:cs typeface="Times New Roman"/>
                <a:sym typeface="Times New Roman"/>
              </a:rPr>
              <a:t>Text Books &amp; Reference Books</a:t>
            </a:r>
            <a:endParaRPr/>
          </a:p>
        </p:txBody>
      </p:sp>
      <p:sp>
        <p:nvSpPr>
          <p:cNvPr id="105" name="Google Shape;105;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a:t>
            </a:fld>
            <a:endParaRPr>
              <a:solidFill>
                <a:srgbClr val="000000"/>
              </a:solidFill>
            </a:endParaRPr>
          </a:p>
        </p:txBody>
      </p:sp>
      <p:cxnSp>
        <p:nvCxnSpPr>
          <p:cNvPr id="106" name="Google Shape;106;p3"/>
          <p:cNvCxnSpPr/>
          <p:nvPr/>
        </p:nvCxnSpPr>
        <p:spPr>
          <a:xfrm>
            <a:off x="0" y="1143000"/>
            <a:ext cx="9144000" cy="1588"/>
          </a:xfrm>
          <a:prstGeom prst="straightConnector1">
            <a:avLst/>
          </a:prstGeom>
          <a:noFill/>
          <a:ln w="9525" cap="flat" cmpd="sng">
            <a:solidFill>
              <a:srgbClr val="4A7DBA"/>
            </a:solidFill>
            <a:prstDash val="solid"/>
            <a:round/>
            <a:headEnd type="none" w="sm" len="sm"/>
            <a:tailEnd type="none" w="sm" len="sm"/>
          </a:ln>
        </p:spPr>
      </p:cxnSp>
      <p:sp>
        <p:nvSpPr>
          <p:cNvPr id="107" name="Google Shape;107;p3"/>
          <p:cNvSpPr/>
          <p:nvPr/>
        </p:nvSpPr>
        <p:spPr>
          <a:xfrm>
            <a:off x="323556" y="1142999"/>
            <a:ext cx="8299939" cy="4062651"/>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      </a:t>
            </a:r>
            <a:r>
              <a:rPr lang="en-US" sz="2000" b="1" i="0" u="none" strike="noStrike" cap="none">
                <a:solidFill>
                  <a:srgbClr val="000000"/>
                </a:solidFill>
                <a:latin typeface="Times New Roman"/>
                <a:ea typeface="Times New Roman"/>
                <a:cs typeface="Times New Roman"/>
                <a:sym typeface="Times New Roman"/>
              </a:rPr>
              <a:t>Text Books:</a:t>
            </a:r>
            <a:endParaRPr sz="2000" b="1" i="0" u="none" strike="noStrike" cap="none">
              <a:solidFill>
                <a:srgbClr val="000000"/>
              </a:solidFill>
              <a:latin typeface="Times New Roman"/>
              <a:ea typeface="Times New Roman"/>
              <a:cs typeface="Times New Roman"/>
              <a:sym typeface="Times New Roman"/>
            </a:endParaRPr>
          </a:p>
          <a:p>
            <a:pPr marL="514350" marR="0" lvl="0" indent="-51435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      </a:t>
            </a:r>
            <a:r>
              <a:rPr lang="en-US" sz="1800" b="0" i="0" u="none" strike="noStrike" cap="none">
                <a:solidFill>
                  <a:srgbClr val="000000"/>
                </a:solidFill>
                <a:latin typeface="Arial"/>
                <a:ea typeface="Arial"/>
                <a:cs typeface="Arial"/>
                <a:sym typeface="Arial"/>
              </a:rPr>
              <a:t>1</a:t>
            </a:r>
            <a:r>
              <a:rPr lang="en-US" sz="2800" b="0" i="0" u="none" strike="noStrike" cap="none">
                <a:solidFill>
                  <a:srgbClr val="000000"/>
                </a:solidFill>
                <a:latin typeface="Times New Roman"/>
                <a:ea typeface="Times New Roman"/>
                <a:cs typeface="Times New Roman"/>
                <a:sym typeface="Times New Roman"/>
              </a:rPr>
              <a:t>.</a:t>
            </a:r>
            <a:r>
              <a:rPr lang="en-US" sz="1600" b="0" i="0" u="none" strike="noStrike" cap="none">
                <a:solidFill>
                  <a:srgbClr val="000000"/>
                </a:solidFill>
                <a:latin typeface="Times New Roman"/>
                <a:ea typeface="Times New Roman"/>
                <a:cs typeface="Times New Roman"/>
                <a:sym typeface="Times New Roman"/>
              </a:rPr>
              <a:t>Dhamdhere D., "Systems Programming and Operating Systems", McGraw Hill, ISBN 0 -   </a:t>
            </a:r>
            <a:endParaRPr/>
          </a:p>
          <a:p>
            <a:pPr marL="342900" marR="0" lvl="0" indent="-34290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07 -463579 – 4.</a:t>
            </a:r>
            <a:endParaRPr/>
          </a:p>
          <a:p>
            <a:pPr marL="342900" marR="0" lvl="0" indent="-34290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2. A V Aho, R Sethi, J D Ullman, \Compilers: Principles, Techniques, and Tools",</a:t>
            </a:r>
            <a:endParaRPr/>
          </a:p>
          <a:p>
            <a:pPr marL="342900" marR="0" lvl="0" indent="-34290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Pearson Edition, ISBN 81-7758-590-8.</a:t>
            </a:r>
            <a:endParaRPr/>
          </a:p>
          <a:p>
            <a:pPr marL="342900" marR="0" lvl="0" indent="-34290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3.  John Donovan, “System Programming”, McGraw Hill, ISBN 978-0--07-460482-3. </a:t>
            </a:r>
            <a:endParaRPr/>
          </a:p>
          <a:p>
            <a:pPr marL="342900" marR="0" lvl="0" indent="-34290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 </a:t>
            </a:r>
            <a:endParaRPr sz="16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     </a:t>
            </a:r>
            <a:r>
              <a:rPr lang="en-US" sz="2000" b="1" i="0" u="none" strike="noStrike" cap="none">
                <a:solidFill>
                  <a:srgbClr val="000000"/>
                </a:solidFill>
                <a:latin typeface="Times New Roman"/>
                <a:ea typeface="Times New Roman"/>
                <a:cs typeface="Times New Roman"/>
                <a:sym typeface="Times New Roman"/>
              </a:rPr>
              <a:t>Reference Books:</a:t>
            </a:r>
            <a:endParaRPr sz="16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1. John. R. Levine, Tony Mason and Doug Brown, “Lex and Yacc”, O'Reilly, 1998, ISBN:  </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1- 56592-000-7.</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2. Leland L. Beck, “System Software An Introduction to Systems Programming” 3rd  </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Edition, Person Education, ISBN 81-7808-036-2.</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           3. Adam Hoover, “System Programming with C and Unix”, Pearson,2010</a:t>
            </a:r>
            <a:endParaRPr sz="1600" b="0" i="0" u="none" strike="noStrike" cap="none">
              <a:solidFill>
                <a:srgbClr val="000000"/>
              </a:solidFill>
              <a:latin typeface="Times New Roman"/>
              <a:ea typeface="Times New Roman"/>
              <a:cs typeface="Times New Roman"/>
              <a:sym typeface="Times New Roman"/>
            </a:endParaRPr>
          </a:p>
        </p:txBody>
      </p:sp>
      <p:pic>
        <p:nvPicPr>
          <p:cNvPr id="108" name="Google Shape;108;p3"/>
          <p:cNvPicPr preferRelativeResize="0"/>
          <p:nvPr/>
        </p:nvPicPr>
        <p:blipFill rotWithShape="1">
          <a:blip r:embed="rId3">
            <a:alphaModFix/>
          </a:blip>
          <a:srcRect/>
          <a:stretch/>
        </p:blipFill>
        <p:spPr>
          <a:xfrm>
            <a:off x="0" y="34925"/>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30"/>
          <p:cNvPicPr preferRelativeResize="0"/>
          <p:nvPr/>
        </p:nvPicPr>
        <p:blipFill rotWithShape="1">
          <a:blip r:embed="rId3">
            <a:alphaModFix/>
          </a:blip>
          <a:srcRect/>
          <a:stretch/>
        </p:blipFill>
        <p:spPr>
          <a:xfrm>
            <a:off x="1069145" y="801868"/>
            <a:ext cx="8074855" cy="6056142"/>
          </a:xfrm>
          <a:prstGeom prst="rect">
            <a:avLst/>
          </a:prstGeom>
          <a:noFill/>
          <a:ln>
            <a:noFill/>
          </a:ln>
        </p:spPr>
      </p:pic>
      <p:pic>
        <p:nvPicPr>
          <p:cNvPr id="381" name="Google Shape;381;p30"/>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382" name="Google Shape;382;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30</a:t>
            </a:fld>
            <a:endParaRPr>
              <a:solidFill>
                <a:srgbClr val="00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31"/>
          <p:cNvPicPr preferRelativeResize="0"/>
          <p:nvPr/>
        </p:nvPicPr>
        <p:blipFill rotWithShape="1">
          <a:blip r:embed="rId3">
            <a:alphaModFix/>
          </a:blip>
          <a:srcRect/>
          <a:stretch/>
        </p:blipFill>
        <p:spPr>
          <a:xfrm>
            <a:off x="0" y="1"/>
            <a:ext cx="9144000" cy="6858000"/>
          </a:xfrm>
          <a:prstGeom prst="rect">
            <a:avLst/>
          </a:prstGeom>
          <a:noFill/>
          <a:ln>
            <a:noFill/>
          </a:ln>
        </p:spPr>
      </p:pic>
      <p:pic>
        <p:nvPicPr>
          <p:cNvPr id="389" name="Google Shape;389;p31"/>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390" name="Google Shape;390;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31</a:t>
            </a:fld>
            <a:endParaRPr>
              <a:solidFill>
                <a:srgbClr val="00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32"/>
          <p:cNvPicPr preferRelativeResize="0"/>
          <p:nvPr/>
        </p:nvPicPr>
        <p:blipFill rotWithShape="1">
          <a:blip r:embed="rId3">
            <a:alphaModFix/>
          </a:blip>
          <a:srcRect/>
          <a:stretch/>
        </p:blipFill>
        <p:spPr>
          <a:xfrm>
            <a:off x="4" y="1"/>
            <a:ext cx="9143999" cy="6885603"/>
          </a:xfrm>
          <a:prstGeom prst="rect">
            <a:avLst/>
          </a:prstGeom>
          <a:noFill/>
          <a:ln>
            <a:noFill/>
          </a:ln>
        </p:spPr>
      </p:pic>
      <p:pic>
        <p:nvPicPr>
          <p:cNvPr id="397" name="Google Shape;397;p32"/>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398" name="Google Shape;398;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32</a:t>
            </a:fld>
            <a:endParaRPr>
              <a:solidFill>
                <a:srgbClr val="00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3"/>
          <p:cNvPicPr preferRelativeResize="0"/>
          <p:nvPr/>
        </p:nvPicPr>
        <p:blipFill rotWithShape="1">
          <a:blip r:embed="rId3">
            <a:alphaModFix/>
          </a:blip>
          <a:srcRect/>
          <a:stretch/>
        </p:blipFill>
        <p:spPr>
          <a:xfrm>
            <a:off x="1005498" y="759654"/>
            <a:ext cx="8110368" cy="6070211"/>
          </a:xfrm>
          <a:prstGeom prst="rect">
            <a:avLst/>
          </a:prstGeom>
          <a:noFill/>
          <a:ln>
            <a:noFill/>
          </a:ln>
        </p:spPr>
      </p:pic>
      <p:pic>
        <p:nvPicPr>
          <p:cNvPr id="405" name="Google Shape;405;p33"/>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06" name="Google Shape;406;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33</a:t>
            </a:fld>
            <a:endParaRPr>
              <a:solidFill>
                <a:srgbClr val="00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34"/>
          <p:cNvPicPr preferRelativeResize="0"/>
          <p:nvPr/>
        </p:nvPicPr>
        <p:blipFill rotWithShape="1">
          <a:blip r:embed="rId3">
            <a:alphaModFix/>
          </a:blip>
          <a:srcRect/>
          <a:stretch/>
        </p:blipFill>
        <p:spPr>
          <a:xfrm>
            <a:off x="0" y="0"/>
            <a:ext cx="9144000" cy="6858000"/>
          </a:xfrm>
          <a:prstGeom prst="rect">
            <a:avLst/>
          </a:prstGeom>
          <a:noFill/>
          <a:ln>
            <a:noFill/>
          </a:ln>
        </p:spPr>
      </p:pic>
      <p:pic>
        <p:nvPicPr>
          <p:cNvPr id="413" name="Google Shape;413;p34"/>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14" name="Google Shape;41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34</a:t>
            </a:fld>
            <a:endParaRPr>
              <a:solidFill>
                <a:srgbClr val="0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35"/>
          <p:cNvPicPr preferRelativeResize="0"/>
          <p:nvPr/>
        </p:nvPicPr>
        <p:blipFill rotWithShape="1">
          <a:blip r:embed="rId3">
            <a:alphaModFix/>
          </a:blip>
          <a:srcRect/>
          <a:stretch/>
        </p:blipFill>
        <p:spPr>
          <a:xfrm>
            <a:off x="10636" y="900354"/>
            <a:ext cx="9091613" cy="5146159"/>
          </a:xfrm>
          <a:prstGeom prst="rect">
            <a:avLst/>
          </a:prstGeom>
          <a:noFill/>
          <a:ln>
            <a:noFill/>
          </a:ln>
        </p:spPr>
      </p:pic>
      <p:pic>
        <p:nvPicPr>
          <p:cNvPr id="421" name="Google Shape;421;p35"/>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22" name="Google Shape;422;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35</a:t>
            </a:fld>
            <a:endParaRPr>
              <a:solidFill>
                <a:srgbClr val="00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36"/>
          <p:cNvPicPr preferRelativeResize="0"/>
          <p:nvPr/>
        </p:nvPicPr>
        <p:blipFill rotWithShape="1">
          <a:blip r:embed="rId3">
            <a:alphaModFix/>
          </a:blip>
          <a:srcRect/>
          <a:stretch/>
        </p:blipFill>
        <p:spPr>
          <a:xfrm>
            <a:off x="1819475" y="1018721"/>
            <a:ext cx="5847417" cy="5811143"/>
          </a:xfrm>
          <a:prstGeom prst="rect">
            <a:avLst/>
          </a:prstGeom>
          <a:noFill/>
          <a:ln>
            <a:noFill/>
          </a:ln>
        </p:spPr>
      </p:pic>
      <p:pic>
        <p:nvPicPr>
          <p:cNvPr id="429" name="Google Shape;429;p36"/>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30" name="Google Shape;430;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36</a:t>
            </a:fld>
            <a:endParaRPr>
              <a:solidFill>
                <a:srgbClr val="000000"/>
              </a:solidFill>
            </a:endParaRPr>
          </a:p>
        </p:txBody>
      </p:sp>
      <p:sp>
        <p:nvSpPr>
          <p:cNvPr id="431" name="Google Shape;431;p36"/>
          <p:cNvSpPr txBox="1"/>
          <p:nvPr/>
        </p:nvSpPr>
        <p:spPr>
          <a:xfrm>
            <a:off x="1927274" y="126612"/>
            <a:ext cx="58240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Example ALP and  its equivalent MLP</a:t>
            </a:r>
            <a:endParaRPr sz="2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37"/>
          <p:cNvPicPr preferRelativeResize="0"/>
          <p:nvPr/>
        </p:nvPicPr>
        <p:blipFill rotWithShape="1">
          <a:blip r:embed="rId3">
            <a:alphaModFix/>
          </a:blip>
          <a:srcRect/>
          <a:stretch/>
        </p:blipFill>
        <p:spPr>
          <a:xfrm>
            <a:off x="1380973" y="766633"/>
            <a:ext cx="6641331" cy="5985863"/>
          </a:xfrm>
          <a:prstGeom prst="rect">
            <a:avLst/>
          </a:prstGeom>
          <a:noFill/>
          <a:ln>
            <a:noFill/>
          </a:ln>
        </p:spPr>
      </p:pic>
      <p:pic>
        <p:nvPicPr>
          <p:cNvPr id="438" name="Google Shape;438;p37"/>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39" name="Google Shape;439;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37</a:t>
            </a:fld>
            <a:endParaRPr>
              <a:solidFill>
                <a:srgbClr val="000000"/>
              </a:solidFill>
            </a:endParaRPr>
          </a:p>
        </p:txBody>
      </p:sp>
      <p:sp>
        <p:nvSpPr>
          <p:cNvPr id="440" name="Google Shape;440;p37"/>
          <p:cNvSpPr txBox="1"/>
          <p:nvPr/>
        </p:nvSpPr>
        <p:spPr>
          <a:xfrm>
            <a:off x="2588455" y="196948"/>
            <a:ext cx="45860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Statement</a:t>
            </a:r>
            <a:r>
              <a:rPr lang="en-US" sz="1400" b="0" i="0" u="none" strike="noStrike" cap="none">
                <a:solidFill>
                  <a:srgbClr val="000000"/>
                </a:solidFill>
                <a:latin typeface="Arial"/>
                <a:ea typeface="Arial"/>
                <a:cs typeface="Arial"/>
                <a:sym typeface="Arial"/>
              </a:rPr>
              <a:t> </a:t>
            </a:r>
            <a:r>
              <a:rPr lang="en-US" sz="2800" b="0" i="0" u="none" strike="noStrike" cap="none">
                <a:solidFill>
                  <a:srgbClr val="000000"/>
                </a:solidFill>
                <a:latin typeface="Times New Roman"/>
                <a:ea typeface="Times New Roman"/>
                <a:cs typeface="Times New Roman"/>
                <a:sym typeface="Times New Roman"/>
              </a:rPr>
              <a:t>Class for an ALP</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38"/>
          <p:cNvPicPr preferRelativeResize="0"/>
          <p:nvPr/>
        </p:nvPicPr>
        <p:blipFill rotWithShape="1">
          <a:blip r:embed="rId3">
            <a:alphaModFix/>
          </a:blip>
          <a:srcRect/>
          <a:stretch/>
        </p:blipFill>
        <p:spPr>
          <a:xfrm>
            <a:off x="903861" y="1"/>
            <a:ext cx="7203393" cy="6858000"/>
          </a:xfrm>
          <a:prstGeom prst="rect">
            <a:avLst/>
          </a:prstGeom>
          <a:noFill/>
          <a:ln>
            <a:noFill/>
          </a:ln>
        </p:spPr>
      </p:pic>
      <p:pic>
        <p:nvPicPr>
          <p:cNvPr id="447" name="Google Shape;447;p38"/>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48" name="Google Shape;448;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38</a:t>
            </a:fld>
            <a:endParaRPr>
              <a:solidFill>
                <a:srgbClr val="00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9" descr="preencoded.png"/>
          <p:cNvPicPr preferRelativeResize="0"/>
          <p:nvPr/>
        </p:nvPicPr>
        <p:blipFill rotWithShape="1">
          <a:blip r:embed="rId3">
            <a:alphaModFix/>
          </a:blip>
          <a:srcRect/>
          <a:stretch/>
        </p:blipFill>
        <p:spPr>
          <a:xfrm>
            <a:off x="1166665" y="0"/>
            <a:ext cx="6858000" cy="6858000"/>
          </a:xfrm>
          <a:prstGeom prst="rect">
            <a:avLst/>
          </a:prstGeom>
          <a:noFill/>
          <a:ln>
            <a:noFill/>
          </a:ln>
        </p:spPr>
      </p:pic>
      <p:pic>
        <p:nvPicPr>
          <p:cNvPr id="455" name="Google Shape;455;p39"/>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56" name="Google Shape;456;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39</a:t>
            </a:fld>
            <a:endParaRPr>
              <a:solidFill>
                <a:srgbClr val="00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3512058" y="461594"/>
            <a:ext cx="2121535" cy="697230"/>
          </a:xfrm>
          <a:prstGeom prst="rect">
            <a:avLst/>
          </a:prstGeom>
          <a:noFill/>
          <a:ln>
            <a:noFill/>
          </a:ln>
        </p:spPr>
        <p:txBody>
          <a:bodyPr spcFirstLastPara="1" wrap="square" lIns="0" tIns="13325" rIns="0" bIns="0" anchor="ctr" anchorCtr="0">
            <a:spAutoFit/>
          </a:bodyPr>
          <a:lstStyle/>
          <a:p>
            <a:pPr marL="12700" lvl="0" indent="0" algn="ctr" rtl="0">
              <a:lnSpc>
                <a:spcPct val="100000"/>
              </a:lnSpc>
              <a:spcBef>
                <a:spcPts val="0"/>
              </a:spcBef>
              <a:spcAft>
                <a:spcPts val="0"/>
              </a:spcAft>
              <a:buClr>
                <a:schemeClr val="dk1"/>
              </a:buClr>
              <a:buSzPts val="4400"/>
              <a:buFont typeface="Arial"/>
              <a:buNone/>
            </a:pPr>
            <a:r>
              <a:rPr lang="en-US">
                <a:latin typeface="Arial"/>
                <a:ea typeface="Arial"/>
                <a:cs typeface="Arial"/>
                <a:sym typeface="Arial"/>
              </a:rPr>
              <a:t>Software</a:t>
            </a:r>
            <a:endParaRPr/>
          </a:p>
        </p:txBody>
      </p:sp>
      <p:sp>
        <p:nvSpPr>
          <p:cNvPr id="123" name="Google Shape;123;p5"/>
          <p:cNvSpPr txBox="1"/>
          <p:nvPr/>
        </p:nvSpPr>
        <p:spPr>
          <a:xfrm>
            <a:off x="535940" y="1613661"/>
            <a:ext cx="7948295" cy="1123315"/>
          </a:xfrm>
          <a:prstGeom prst="rect">
            <a:avLst/>
          </a:prstGeom>
          <a:noFill/>
          <a:ln>
            <a:noFill/>
          </a:ln>
        </p:spPr>
        <p:txBody>
          <a:bodyPr spcFirstLastPara="1" wrap="square" lIns="0" tIns="12700" rIns="0" bIns="0" anchor="t" anchorCtr="0">
            <a:spAutoFit/>
          </a:bodyPr>
          <a:lstStyle/>
          <a:p>
            <a:pPr marL="355600" marR="5080" lvl="0" indent="-3429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Software is a set of computer programs which are designed  and developed to perform specific task desired by the user or  by the computer itself.</a:t>
            </a:r>
            <a:endParaRPr sz="2400" b="0" i="0" u="none" strike="noStrike" cap="none">
              <a:solidFill>
                <a:srgbClr val="000000"/>
              </a:solidFill>
              <a:latin typeface="Arial"/>
              <a:ea typeface="Arial"/>
              <a:cs typeface="Arial"/>
              <a:sym typeface="Arial"/>
            </a:endParaRPr>
          </a:p>
        </p:txBody>
      </p:sp>
      <p:grpSp>
        <p:nvGrpSpPr>
          <p:cNvPr id="124" name="Google Shape;124;p5"/>
          <p:cNvGrpSpPr/>
          <p:nvPr/>
        </p:nvGrpSpPr>
        <p:grpSpPr>
          <a:xfrm>
            <a:off x="0" y="0"/>
            <a:ext cx="9144000" cy="5387926"/>
            <a:chOff x="0" y="0"/>
            <a:chExt cx="9144000" cy="5393055"/>
          </a:xfrm>
        </p:grpSpPr>
        <p:sp>
          <p:nvSpPr>
            <p:cNvPr id="125" name="Google Shape;125;p5"/>
            <p:cNvSpPr/>
            <p:nvPr/>
          </p:nvSpPr>
          <p:spPr>
            <a:xfrm>
              <a:off x="0" y="0"/>
              <a:ext cx="9144000" cy="5393055"/>
            </a:xfrm>
            <a:custGeom>
              <a:avLst/>
              <a:gdLst/>
              <a:ahLst/>
              <a:cxnLst/>
              <a:rect l="l" t="t" r="r" b="b"/>
              <a:pathLst>
                <a:path w="9144000" h="5393055" extrusionOk="0">
                  <a:moveTo>
                    <a:pt x="9144000" y="0"/>
                  </a:moveTo>
                  <a:lnTo>
                    <a:pt x="0" y="0"/>
                  </a:lnTo>
                  <a:lnTo>
                    <a:pt x="0" y="3233293"/>
                  </a:lnTo>
                  <a:lnTo>
                    <a:pt x="0" y="3614293"/>
                  </a:lnTo>
                  <a:lnTo>
                    <a:pt x="0" y="4092575"/>
                  </a:lnTo>
                  <a:lnTo>
                    <a:pt x="0" y="4376293"/>
                  </a:lnTo>
                  <a:lnTo>
                    <a:pt x="0" y="4473575"/>
                  </a:lnTo>
                  <a:lnTo>
                    <a:pt x="0" y="5392547"/>
                  </a:lnTo>
                  <a:lnTo>
                    <a:pt x="9042400" y="5392547"/>
                  </a:lnTo>
                  <a:lnTo>
                    <a:pt x="9081948" y="5384546"/>
                  </a:lnTo>
                  <a:lnTo>
                    <a:pt x="9114244" y="5362740"/>
                  </a:lnTo>
                  <a:lnTo>
                    <a:pt x="9136012" y="5330406"/>
                  </a:lnTo>
                  <a:lnTo>
                    <a:pt x="9144000" y="5290820"/>
                  </a:lnTo>
                  <a:lnTo>
                    <a:pt x="9144000" y="4477893"/>
                  </a:lnTo>
                  <a:lnTo>
                    <a:pt x="9136012" y="4438345"/>
                  </a:lnTo>
                  <a:lnTo>
                    <a:pt x="9130805" y="4430623"/>
                  </a:lnTo>
                  <a:lnTo>
                    <a:pt x="9137244" y="4421073"/>
                  </a:lnTo>
                  <a:lnTo>
                    <a:pt x="9144000" y="4387596"/>
                  </a:lnTo>
                  <a:lnTo>
                    <a:pt x="9144000" y="4006596"/>
                  </a:lnTo>
                  <a:lnTo>
                    <a:pt x="9144000" y="3700145"/>
                  </a:lnTo>
                  <a:lnTo>
                    <a:pt x="9144000" y="3319145"/>
                  </a:lnTo>
                  <a:lnTo>
                    <a:pt x="9144000" y="0"/>
                  </a:lnTo>
                  <a:close/>
                </a:path>
              </a:pathLst>
            </a:custGeom>
            <a:solidFill>
              <a:srgbClr val="D0D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a:off x="3581400" y="2776092"/>
              <a:ext cx="1604645" cy="692785"/>
            </a:xfrm>
            <a:custGeom>
              <a:avLst/>
              <a:gdLst/>
              <a:ahLst/>
              <a:cxnLst/>
              <a:rect l="l" t="t" r="r" b="b"/>
              <a:pathLst>
                <a:path w="1604645" h="692785" extrusionOk="0">
                  <a:moveTo>
                    <a:pt x="1535176" y="0"/>
                  </a:moveTo>
                  <a:lnTo>
                    <a:pt x="69214" y="0"/>
                  </a:lnTo>
                  <a:lnTo>
                    <a:pt x="42273" y="5439"/>
                  </a:lnTo>
                  <a:lnTo>
                    <a:pt x="20272" y="20272"/>
                  </a:lnTo>
                  <a:lnTo>
                    <a:pt x="5439" y="42273"/>
                  </a:lnTo>
                  <a:lnTo>
                    <a:pt x="0" y="69215"/>
                  </a:lnTo>
                  <a:lnTo>
                    <a:pt x="0" y="623316"/>
                  </a:lnTo>
                  <a:lnTo>
                    <a:pt x="5439" y="650277"/>
                  </a:lnTo>
                  <a:lnTo>
                    <a:pt x="20272" y="672322"/>
                  </a:lnTo>
                  <a:lnTo>
                    <a:pt x="42273" y="687198"/>
                  </a:lnTo>
                  <a:lnTo>
                    <a:pt x="69214" y="692658"/>
                  </a:lnTo>
                  <a:lnTo>
                    <a:pt x="1535176" y="692658"/>
                  </a:lnTo>
                  <a:lnTo>
                    <a:pt x="1562191" y="687198"/>
                  </a:lnTo>
                  <a:lnTo>
                    <a:pt x="1584229" y="672322"/>
                  </a:lnTo>
                  <a:lnTo>
                    <a:pt x="1599076" y="650277"/>
                  </a:lnTo>
                  <a:lnTo>
                    <a:pt x="1604517" y="623316"/>
                  </a:lnTo>
                  <a:lnTo>
                    <a:pt x="1604517" y="69215"/>
                  </a:lnTo>
                  <a:lnTo>
                    <a:pt x="1599076" y="42273"/>
                  </a:lnTo>
                  <a:lnTo>
                    <a:pt x="1584229" y="20272"/>
                  </a:lnTo>
                  <a:lnTo>
                    <a:pt x="1562191" y="5439"/>
                  </a:lnTo>
                  <a:lnTo>
                    <a:pt x="1535176" y="0"/>
                  </a:lnTo>
                  <a:close/>
                </a:path>
              </a:pathLst>
            </a:custGeom>
            <a:solidFill>
              <a:srgbClr val="4F81B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a:off x="3581400" y="2776092"/>
              <a:ext cx="1604645" cy="692785"/>
            </a:xfrm>
            <a:custGeom>
              <a:avLst/>
              <a:gdLst/>
              <a:ahLst/>
              <a:cxnLst/>
              <a:rect l="l" t="t" r="r" b="b"/>
              <a:pathLst>
                <a:path w="1604645" h="692785" extrusionOk="0">
                  <a:moveTo>
                    <a:pt x="0" y="69215"/>
                  </a:moveTo>
                  <a:lnTo>
                    <a:pt x="5439" y="42273"/>
                  </a:lnTo>
                  <a:lnTo>
                    <a:pt x="20272" y="20272"/>
                  </a:lnTo>
                  <a:lnTo>
                    <a:pt x="42273" y="5439"/>
                  </a:lnTo>
                  <a:lnTo>
                    <a:pt x="69214" y="0"/>
                  </a:lnTo>
                  <a:lnTo>
                    <a:pt x="1535176" y="0"/>
                  </a:lnTo>
                  <a:lnTo>
                    <a:pt x="1562191" y="5439"/>
                  </a:lnTo>
                  <a:lnTo>
                    <a:pt x="1584229" y="20272"/>
                  </a:lnTo>
                  <a:lnTo>
                    <a:pt x="1599076" y="42273"/>
                  </a:lnTo>
                  <a:lnTo>
                    <a:pt x="1604517" y="69215"/>
                  </a:lnTo>
                  <a:lnTo>
                    <a:pt x="1604517" y="623316"/>
                  </a:lnTo>
                  <a:lnTo>
                    <a:pt x="1599076" y="650277"/>
                  </a:lnTo>
                  <a:lnTo>
                    <a:pt x="1584229" y="672322"/>
                  </a:lnTo>
                  <a:lnTo>
                    <a:pt x="1562191" y="687198"/>
                  </a:lnTo>
                  <a:lnTo>
                    <a:pt x="1535176" y="692658"/>
                  </a:lnTo>
                  <a:lnTo>
                    <a:pt x="69214" y="692658"/>
                  </a:lnTo>
                  <a:lnTo>
                    <a:pt x="42273" y="687198"/>
                  </a:lnTo>
                  <a:lnTo>
                    <a:pt x="20272" y="672322"/>
                  </a:lnTo>
                  <a:lnTo>
                    <a:pt x="5439" y="650277"/>
                  </a:lnTo>
                  <a:lnTo>
                    <a:pt x="0" y="623316"/>
                  </a:lnTo>
                  <a:lnTo>
                    <a:pt x="0" y="69215"/>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28" name="Google Shape;128;p5"/>
          <p:cNvSpPr txBox="1"/>
          <p:nvPr/>
        </p:nvSpPr>
        <p:spPr>
          <a:xfrm>
            <a:off x="3767796" y="2940148"/>
            <a:ext cx="1141829" cy="212238"/>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300" b="0" i="0" u="none" strike="noStrike" cap="none">
                <a:solidFill>
                  <a:srgbClr val="FFFFFF"/>
                </a:solidFill>
                <a:latin typeface="Arial"/>
                <a:ea typeface="Arial"/>
                <a:cs typeface="Arial"/>
                <a:sym typeface="Arial"/>
              </a:rPr>
              <a:t>Software</a:t>
            </a:r>
            <a:endParaRPr sz="1300" b="0" i="0" u="none" strike="noStrike" cap="none">
              <a:solidFill>
                <a:srgbClr val="000000"/>
              </a:solidFill>
              <a:latin typeface="Arial"/>
              <a:ea typeface="Arial"/>
              <a:cs typeface="Arial"/>
              <a:sym typeface="Arial"/>
            </a:endParaRPr>
          </a:p>
        </p:txBody>
      </p:sp>
      <p:grpSp>
        <p:nvGrpSpPr>
          <p:cNvPr id="129" name="Google Shape;129;p5"/>
          <p:cNvGrpSpPr/>
          <p:nvPr/>
        </p:nvGrpSpPr>
        <p:grpSpPr>
          <a:xfrm>
            <a:off x="1143000" y="3468751"/>
            <a:ext cx="3241040" cy="1827022"/>
            <a:chOff x="1143000" y="3468751"/>
            <a:chExt cx="3241040" cy="1827022"/>
          </a:xfrm>
        </p:grpSpPr>
        <p:sp>
          <p:nvSpPr>
            <p:cNvPr id="130" name="Google Shape;130;p5"/>
            <p:cNvSpPr/>
            <p:nvPr/>
          </p:nvSpPr>
          <p:spPr>
            <a:xfrm>
              <a:off x="1995805" y="3468751"/>
              <a:ext cx="2388235" cy="269875"/>
            </a:xfrm>
            <a:custGeom>
              <a:avLst/>
              <a:gdLst/>
              <a:ahLst/>
              <a:cxnLst/>
              <a:rect l="l" t="t" r="r" b="b"/>
              <a:pathLst>
                <a:path w="2388235" h="269875" extrusionOk="0">
                  <a:moveTo>
                    <a:pt x="2387854" y="0"/>
                  </a:moveTo>
                  <a:lnTo>
                    <a:pt x="2387854" y="134620"/>
                  </a:lnTo>
                  <a:lnTo>
                    <a:pt x="0" y="134620"/>
                  </a:lnTo>
                  <a:lnTo>
                    <a:pt x="0" y="269367"/>
                  </a:lnTo>
                </a:path>
              </a:pathLst>
            </a:custGeom>
            <a:noFill/>
            <a:ln w="25400" cap="flat" cmpd="sng">
              <a:solidFill>
                <a:srgbClr val="3C669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 name="Google Shape;131;p5"/>
            <p:cNvSpPr/>
            <p:nvPr/>
          </p:nvSpPr>
          <p:spPr>
            <a:xfrm>
              <a:off x="1143000" y="3738118"/>
              <a:ext cx="1706245" cy="1557655"/>
            </a:xfrm>
            <a:custGeom>
              <a:avLst/>
              <a:gdLst/>
              <a:ahLst/>
              <a:cxnLst/>
              <a:rect l="l" t="t" r="r" b="b"/>
              <a:pathLst>
                <a:path w="1706245" h="1557654" extrusionOk="0">
                  <a:moveTo>
                    <a:pt x="1550035" y="0"/>
                  </a:moveTo>
                  <a:lnTo>
                    <a:pt x="155702" y="0"/>
                  </a:lnTo>
                  <a:lnTo>
                    <a:pt x="106488" y="7939"/>
                  </a:lnTo>
                  <a:lnTo>
                    <a:pt x="63746" y="30045"/>
                  </a:lnTo>
                  <a:lnTo>
                    <a:pt x="30041" y="63751"/>
                  </a:lnTo>
                  <a:lnTo>
                    <a:pt x="7937" y="106493"/>
                  </a:lnTo>
                  <a:lnTo>
                    <a:pt x="0" y="155701"/>
                  </a:lnTo>
                  <a:lnTo>
                    <a:pt x="0" y="1401444"/>
                  </a:lnTo>
                  <a:lnTo>
                    <a:pt x="7937" y="1450653"/>
                  </a:lnTo>
                  <a:lnTo>
                    <a:pt x="30041" y="1493395"/>
                  </a:lnTo>
                  <a:lnTo>
                    <a:pt x="63746" y="1527101"/>
                  </a:lnTo>
                  <a:lnTo>
                    <a:pt x="106488" y="1549207"/>
                  </a:lnTo>
                  <a:lnTo>
                    <a:pt x="155702" y="1557146"/>
                  </a:lnTo>
                  <a:lnTo>
                    <a:pt x="1550035" y="1557146"/>
                  </a:lnTo>
                  <a:lnTo>
                    <a:pt x="1599243" y="1549207"/>
                  </a:lnTo>
                  <a:lnTo>
                    <a:pt x="1641985" y="1527101"/>
                  </a:lnTo>
                  <a:lnTo>
                    <a:pt x="1675691" y="1493395"/>
                  </a:lnTo>
                  <a:lnTo>
                    <a:pt x="1697797" y="1450653"/>
                  </a:lnTo>
                  <a:lnTo>
                    <a:pt x="1705737" y="1401444"/>
                  </a:lnTo>
                  <a:lnTo>
                    <a:pt x="1705737" y="155701"/>
                  </a:lnTo>
                  <a:lnTo>
                    <a:pt x="1697797" y="106493"/>
                  </a:lnTo>
                  <a:lnTo>
                    <a:pt x="1675691" y="63751"/>
                  </a:lnTo>
                  <a:lnTo>
                    <a:pt x="1641985" y="30045"/>
                  </a:lnTo>
                  <a:lnTo>
                    <a:pt x="1599243" y="7939"/>
                  </a:lnTo>
                  <a:lnTo>
                    <a:pt x="1550035" y="0"/>
                  </a:lnTo>
                  <a:close/>
                </a:path>
              </a:pathLst>
            </a:custGeom>
            <a:solidFill>
              <a:srgbClr val="4F81B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 name="Google Shape;132;p5"/>
            <p:cNvSpPr/>
            <p:nvPr/>
          </p:nvSpPr>
          <p:spPr>
            <a:xfrm>
              <a:off x="1143000" y="3738118"/>
              <a:ext cx="1706245" cy="1557655"/>
            </a:xfrm>
            <a:custGeom>
              <a:avLst/>
              <a:gdLst/>
              <a:ahLst/>
              <a:cxnLst/>
              <a:rect l="l" t="t" r="r" b="b"/>
              <a:pathLst>
                <a:path w="1706245" h="1557654" extrusionOk="0">
                  <a:moveTo>
                    <a:pt x="0" y="155701"/>
                  </a:moveTo>
                  <a:lnTo>
                    <a:pt x="7937" y="106493"/>
                  </a:lnTo>
                  <a:lnTo>
                    <a:pt x="30041" y="63751"/>
                  </a:lnTo>
                  <a:lnTo>
                    <a:pt x="63746" y="30045"/>
                  </a:lnTo>
                  <a:lnTo>
                    <a:pt x="106488" y="7939"/>
                  </a:lnTo>
                  <a:lnTo>
                    <a:pt x="155702" y="0"/>
                  </a:lnTo>
                  <a:lnTo>
                    <a:pt x="1550035" y="0"/>
                  </a:lnTo>
                  <a:lnTo>
                    <a:pt x="1599243" y="7939"/>
                  </a:lnTo>
                  <a:lnTo>
                    <a:pt x="1641985" y="30045"/>
                  </a:lnTo>
                  <a:lnTo>
                    <a:pt x="1675691" y="63751"/>
                  </a:lnTo>
                  <a:lnTo>
                    <a:pt x="1697797" y="106493"/>
                  </a:lnTo>
                  <a:lnTo>
                    <a:pt x="1705737" y="155701"/>
                  </a:lnTo>
                  <a:lnTo>
                    <a:pt x="1705737" y="1401444"/>
                  </a:lnTo>
                  <a:lnTo>
                    <a:pt x="1697797" y="1450653"/>
                  </a:lnTo>
                  <a:lnTo>
                    <a:pt x="1675691" y="1493395"/>
                  </a:lnTo>
                  <a:lnTo>
                    <a:pt x="1641985" y="1527101"/>
                  </a:lnTo>
                  <a:lnTo>
                    <a:pt x="1599243" y="1549207"/>
                  </a:lnTo>
                  <a:lnTo>
                    <a:pt x="1550035" y="1557146"/>
                  </a:lnTo>
                  <a:lnTo>
                    <a:pt x="155702" y="1557146"/>
                  </a:lnTo>
                  <a:lnTo>
                    <a:pt x="106488" y="1549207"/>
                  </a:lnTo>
                  <a:lnTo>
                    <a:pt x="63746" y="1527101"/>
                  </a:lnTo>
                  <a:lnTo>
                    <a:pt x="30041" y="1493395"/>
                  </a:lnTo>
                  <a:lnTo>
                    <a:pt x="7937" y="1450653"/>
                  </a:lnTo>
                  <a:lnTo>
                    <a:pt x="0" y="1401444"/>
                  </a:lnTo>
                  <a:lnTo>
                    <a:pt x="0" y="155701"/>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33" name="Google Shape;133;p5"/>
          <p:cNvSpPr txBox="1"/>
          <p:nvPr/>
        </p:nvSpPr>
        <p:spPr>
          <a:xfrm>
            <a:off x="1425066" y="4220308"/>
            <a:ext cx="1140460" cy="412292"/>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300" b="0" i="0" u="none" strike="noStrike" cap="none">
                <a:solidFill>
                  <a:srgbClr val="FFFFFF"/>
                </a:solidFill>
                <a:latin typeface="Arial"/>
                <a:ea typeface="Arial"/>
                <a:cs typeface="Arial"/>
                <a:sym typeface="Arial"/>
              </a:rPr>
              <a:t>System Software</a:t>
            </a:r>
            <a:endParaRPr sz="1300" b="0" i="0" u="none" strike="noStrike" cap="none">
              <a:solidFill>
                <a:srgbClr val="000000"/>
              </a:solidFill>
              <a:latin typeface="Arial"/>
              <a:ea typeface="Arial"/>
              <a:cs typeface="Arial"/>
              <a:sym typeface="Arial"/>
            </a:endParaRPr>
          </a:p>
        </p:txBody>
      </p:sp>
      <p:grpSp>
        <p:nvGrpSpPr>
          <p:cNvPr id="134" name="Google Shape;134;p5"/>
          <p:cNvGrpSpPr/>
          <p:nvPr/>
        </p:nvGrpSpPr>
        <p:grpSpPr>
          <a:xfrm>
            <a:off x="381000" y="5295265"/>
            <a:ext cx="1615313" cy="1471117"/>
            <a:chOff x="381000" y="5295265"/>
            <a:chExt cx="1615313" cy="1471117"/>
          </a:xfrm>
        </p:grpSpPr>
        <p:sp>
          <p:nvSpPr>
            <p:cNvPr id="135" name="Google Shape;135;p5"/>
            <p:cNvSpPr/>
            <p:nvPr/>
          </p:nvSpPr>
          <p:spPr>
            <a:xfrm>
              <a:off x="918083" y="5295265"/>
              <a:ext cx="1078230" cy="424180"/>
            </a:xfrm>
            <a:custGeom>
              <a:avLst/>
              <a:gdLst/>
              <a:ahLst/>
              <a:cxnLst/>
              <a:rect l="l" t="t" r="r" b="b"/>
              <a:pathLst>
                <a:path w="1078230" h="424179" extrusionOk="0">
                  <a:moveTo>
                    <a:pt x="1077722" y="0"/>
                  </a:moveTo>
                  <a:lnTo>
                    <a:pt x="1077722" y="211963"/>
                  </a:lnTo>
                  <a:lnTo>
                    <a:pt x="0" y="211963"/>
                  </a:lnTo>
                  <a:lnTo>
                    <a:pt x="0" y="424002"/>
                  </a:lnTo>
                </a:path>
              </a:pathLst>
            </a:custGeom>
            <a:noFill/>
            <a:ln w="25375" cap="flat" cmpd="sng">
              <a:solidFill>
                <a:srgbClr val="4674A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 name="Google Shape;136;p5"/>
            <p:cNvSpPr/>
            <p:nvPr/>
          </p:nvSpPr>
          <p:spPr>
            <a:xfrm>
              <a:off x="381000" y="5719267"/>
              <a:ext cx="1074420" cy="1047115"/>
            </a:xfrm>
            <a:custGeom>
              <a:avLst/>
              <a:gdLst/>
              <a:ahLst/>
              <a:cxnLst/>
              <a:rect l="l" t="t" r="r" b="b"/>
              <a:pathLst>
                <a:path w="1074420" h="1047115" extrusionOk="0">
                  <a:moveTo>
                    <a:pt x="969518" y="0"/>
                  </a:moveTo>
                  <a:lnTo>
                    <a:pt x="104698" y="0"/>
                  </a:lnTo>
                  <a:lnTo>
                    <a:pt x="63945" y="8227"/>
                  </a:lnTo>
                  <a:lnTo>
                    <a:pt x="30665" y="30665"/>
                  </a:lnTo>
                  <a:lnTo>
                    <a:pt x="8227" y="63945"/>
                  </a:lnTo>
                  <a:lnTo>
                    <a:pt x="0" y="104698"/>
                  </a:lnTo>
                  <a:lnTo>
                    <a:pt x="0" y="942327"/>
                  </a:lnTo>
                  <a:lnTo>
                    <a:pt x="8227" y="983080"/>
                  </a:lnTo>
                  <a:lnTo>
                    <a:pt x="30665" y="1016359"/>
                  </a:lnTo>
                  <a:lnTo>
                    <a:pt x="63945" y="1038797"/>
                  </a:lnTo>
                  <a:lnTo>
                    <a:pt x="104698" y="1047024"/>
                  </a:lnTo>
                  <a:lnTo>
                    <a:pt x="969518" y="1047024"/>
                  </a:lnTo>
                  <a:lnTo>
                    <a:pt x="1010247" y="1038797"/>
                  </a:lnTo>
                  <a:lnTo>
                    <a:pt x="1043511" y="1016359"/>
                  </a:lnTo>
                  <a:lnTo>
                    <a:pt x="1065940" y="983080"/>
                  </a:lnTo>
                  <a:lnTo>
                    <a:pt x="1074166" y="942327"/>
                  </a:lnTo>
                  <a:lnTo>
                    <a:pt x="1074166" y="104698"/>
                  </a:lnTo>
                  <a:lnTo>
                    <a:pt x="1065940" y="63945"/>
                  </a:lnTo>
                  <a:lnTo>
                    <a:pt x="1043511" y="30665"/>
                  </a:lnTo>
                  <a:lnTo>
                    <a:pt x="1010247" y="8227"/>
                  </a:lnTo>
                  <a:lnTo>
                    <a:pt x="969518" y="0"/>
                  </a:lnTo>
                  <a:close/>
                </a:path>
              </a:pathLst>
            </a:custGeom>
            <a:solidFill>
              <a:srgbClr val="4F81B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 name="Google Shape;137;p5"/>
            <p:cNvSpPr/>
            <p:nvPr/>
          </p:nvSpPr>
          <p:spPr>
            <a:xfrm>
              <a:off x="381000" y="5719267"/>
              <a:ext cx="1074420" cy="1047115"/>
            </a:xfrm>
            <a:custGeom>
              <a:avLst/>
              <a:gdLst/>
              <a:ahLst/>
              <a:cxnLst/>
              <a:rect l="l" t="t" r="r" b="b"/>
              <a:pathLst>
                <a:path w="1074420" h="1047115" extrusionOk="0">
                  <a:moveTo>
                    <a:pt x="0" y="104698"/>
                  </a:moveTo>
                  <a:lnTo>
                    <a:pt x="8227" y="63945"/>
                  </a:lnTo>
                  <a:lnTo>
                    <a:pt x="30665" y="30665"/>
                  </a:lnTo>
                  <a:lnTo>
                    <a:pt x="63945" y="8227"/>
                  </a:lnTo>
                  <a:lnTo>
                    <a:pt x="104698" y="0"/>
                  </a:lnTo>
                  <a:lnTo>
                    <a:pt x="969518" y="0"/>
                  </a:lnTo>
                  <a:lnTo>
                    <a:pt x="1010247" y="8227"/>
                  </a:lnTo>
                  <a:lnTo>
                    <a:pt x="1043511" y="30665"/>
                  </a:lnTo>
                  <a:lnTo>
                    <a:pt x="1065940" y="63945"/>
                  </a:lnTo>
                  <a:lnTo>
                    <a:pt x="1074166" y="104698"/>
                  </a:lnTo>
                  <a:lnTo>
                    <a:pt x="1074166" y="942327"/>
                  </a:lnTo>
                  <a:lnTo>
                    <a:pt x="1065940" y="983080"/>
                  </a:lnTo>
                  <a:lnTo>
                    <a:pt x="1043511" y="1016359"/>
                  </a:lnTo>
                  <a:lnTo>
                    <a:pt x="1010247" y="1038797"/>
                  </a:lnTo>
                  <a:lnTo>
                    <a:pt x="969518" y="1047024"/>
                  </a:lnTo>
                  <a:lnTo>
                    <a:pt x="104698" y="1047024"/>
                  </a:lnTo>
                  <a:lnTo>
                    <a:pt x="63945" y="1038797"/>
                  </a:lnTo>
                  <a:lnTo>
                    <a:pt x="30665" y="1016359"/>
                  </a:lnTo>
                  <a:lnTo>
                    <a:pt x="8227" y="983080"/>
                  </a:lnTo>
                  <a:lnTo>
                    <a:pt x="0" y="942327"/>
                  </a:lnTo>
                  <a:lnTo>
                    <a:pt x="0" y="104698"/>
                  </a:lnTo>
                  <a:close/>
                </a:path>
              </a:pathLst>
            </a:custGeom>
            <a:noFill/>
            <a:ln w="253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38" name="Google Shape;138;p5"/>
          <p:cNvSpPr txBox="1"/>
          <p:nvPr/>
        </p:nvSpPr>
        <p:spPr>
          <a:xfrm>
            <a:off x="422032" y="5931814"/>
            <a:ext cx="826404" cy="586105"/>
          </a:xfrm>
          <a:prstGeom prst="rect">
            <a:avLst/>
          </a:prstGeom>
          <a:noFill/>
          <a:ln>
            <a:noFill/>
          </a:ln>
        </p:spPr>
        <p:txBody>
          <a:bodyPr spcFirstLastPara="1" wrap="square" lIns="0" tIns="31750" rIns="0" bIns="0" anchor="t" anchorCtr="0">
            <a:spAutoFit/>
          </a:bodyPr>
          <a:lstStyle/>
          <a:p>
            <a:pPr marL="12700" marR="5080" lvl="0" indent="77470" algn="just" rtl="0">
              <a:lnSpc>
                <a:spcPct val="110000"/>
              </a:lnSpc>
              <a:spcBef>
                <a:spcPts val="0"/>
              </a:spcBef>
              <a:spcAft>
                <a:spcPts val="0"/>
              </a:spcAft>
              <a:buNone/>
            </a:pPr>
            <a:r>
              <a:rPr lang="en-US" sz="1300" b="0" i="0" u="none" strike="noStrike" cap="none">
                <a:solidFill>
                  <a:srgbClr val="FFFFFF"/>
                </a:solidFill>
                <a:latin typeface="Arial"/>
                <a:ea typeface="Arial"/>
                <a:cs typeface="Arial"/>
                <a:sym typeface="Arial"/>
              </a:rPr>
              <a:t>System  Control  Programs</a:t>
            </a:r>
            <a:endParaRPr sz="1300" b="0" i="0" u="none" strike="noStrike" cap="none">
              <a:solidFill>
                <a:srgbClr val="000000"/>
              </a:solidFill>
              <a:latin typeface="Arial"/>
              <a:ea typeface="Arial"/>
              <a:cs typeface="Arial"/>
              <a:sym typeface="Arial"/>
            </a:endParaRPr>
          </a:p>
        </p:txBody>
      </p:sp>
      <p:grpSp>
        <p:nvGrpSpPr>
          <p:cNvPr id="139" name="Google Shape;139;p5"/>
          <p:cNvGrpSpPr/>
          <p:nvPr/>
        </p:nvGrpSpPr>
        <p:grpSpPr>
          <a:xfrm>
            <a:off x="1995804" y="5295265"/>
            <a:ext cx="1136015" cy="1471117"/>
            <a:chOff x="1995804" y="5295265"/>
            <a:chExt cx="1136015" cy="1471117"/>
          </a:xfrm>
        </p:grpSpPr>
        <p:sp>
          <p:nvSpPr>
            <p:cNvPr id="140" name="Google Shape;140;p5"/>
            <p:cNvSpPr/>
            <p:nvPr/>
          </p:nvSpPr>
          <p:spPr>
            <a:xfrm>
              <a:off x="1995804" y="5295265"/>
              <a:ext cx="598805" cy="424180"/>
            </a:xfrm>
            <a:custGeom>
              <a:avLst/>
              <a:gdLst/>
              <a:ahLst/>
              <a:cxnLst/>
              <a:rect l="l" t="t" r="r" b="b"/>
              <a:pathLst>
                <a:path w="598805" h="424179" extrusionOk="0">
                  <a:moveTo>
                    <a:pt x="0" y="0"/>
                  </a:moveTo>
                  <a:lnTo>
                    <a:pt x="0" y="211963"/>
                  </a:lnTo>
                  <a:lnTo>
                    <a:pt x="598677" y="211963"/>
                  </a:lnTo>
                  <a:lnTo>
                    <a:pt x="598677" y="424002"/>
                  </a:lnTo>
                </a:path>
              </a:pathLst>
            </a:custGeom>
            <a:noFill/>
            <a:ln w="25400" cap="flat" cmpd="sng">
              <a:solidFill>
                <a:srgbClr val="4674A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2057399" y="5719267"/>
              <a:ext cx="1074420" cy="1047115"/>
            </a:xfrm>
            <a:custGeom>
              <a:avLst/>
              <a:gdLst/>
              <a:ahLst/>
              <a:cxnLst/>
              <a:rect l="l" t="t" r="r" b="b"/>
              <a:pathLst>
                <a:path w="1074420" h="1047115" extrusionOk="0">
                  <a:moveTo>
                    <a:pt x="969391" y="0"/>
                  </a:moveTo>
                  <a:lnTo>
                    <a:pt x="104648" y="0"/>
                  </a:lnTo>
                  <a:lnTo>
                    <a:pt x="63918" y="8227"/>
                  </a:lnTo>
                  <a:lnTo>
                    <a:pt x="30654" y="30665"/>
                  </a:lnTo>
                  <a:lnTo>
                    <a:pt x="8225" y="63945"/>
                  </a:lnTo>
                  <a:lnTo>
                    <a:pt x="0" y="104698"/>
                  </a:lnTo>
                  <a:lnTo>
                    <a:pt x="0" y="942327"/>
                  </a:lnTo>
                  <a:lnTo>
                    <a:pt x="8225" y="983080"/>
                  </a:lnTo>
                  <a:lnTo>
                    <a:pt x="30654" y="1016359"/>
                  </a:lnTo>
                  <a:lnTo>
                    <a:pt x="63918" y="1038797"/>
                  </a:lnTo>
                  <a:lnTo>
                    <a:pt x="104648" y="1047024"/>
                  </a:lnTo>
                  <a:lnTo>
                    <a:pt x="969391" y="1047024"/>
                  </a:lnTo>
                  <a:lnTo>
                    <a:pt x="1010193" y="1038797"/>
                  </a:lnTo>
                  <a:lnTo>
                    <a:pt x="1043495" y="1016359"/>
                  </a:lnTo>
                  <a:lnTo>
                    <a:pt x="1065938" y="983080"/>
                  </a:lnTo>
                  <a:lnTo>
                    <a:pt x="1074166" y="942327"/>
                  </a:lnTo>
                  <a:lnTo>
                    <a:pt x="1074166" y="104698"/>
                  </a:lnTo>
                  <a:lnTo>
                    <a:pt x="1065938" y="63945"/>
                  </a:lnTo>
                  <a:lnTo>
                    <a:pt x="1043495" y="30665"/>
                  </a:lnTo>
                  <a:lnTo>
                    <a:pt x="1010193" y="8227"/>
                  </a:lnTo>
                  <a:lnTo>
                    <a:pt x="969391" y="0"/>
                  </a:lnTo>
                  <a:close/>
                </a:path>
              </a:pathLst>
            </a:custGeom>
            <a:solidFill>
              <a:srgbClr val="4F81B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 name="Google Shape;142;p5"/>
            <p:cNvSpPr/>
            <p:nvPr/>
          </p:nvSpPr>
          <p:spPr>
            <a:xfrm>
              <a:off x="2057399" y="5719267"/>
              <a:ext cx="1074420" cy="1047115"/>
            </a:xfrm>
            <a:custGeom>
              <a:avLst/>
              <a:gdLst/>
              <a:ahLst/>
              <a:cxnLst/>
              <a:rect l="l" t="t" r="r" b="b"/>
              <a:pathLst>
                <a:path w="1074420" h="1047115" extrusionOk="0">
                  <a:moveTo>
                    <a:pt x="0" y="104698"/>
                  </a:moveTo>
                  <a:lnTo>
                    <a:pt x="8225" y="63945"/>
                  </a:lnTo>
                  <a:lnTo>
                    <a:pt x="30654" y="30665"/>
                  </a:lnTo>
                  <a:lnTo>
                    <a:pt x="63918" y="8227"/>
                  </a:lnTo>
                  <a:lnTo>
                    <a:pt x="104648" y="0"/>
                  </a:lnTo>
                  <a:lnTo>
                    <a:pt x="969391" y="0"/>
                  </a:lnTo>
                  <a:lnTo>
                    <a:pt x="1010193" y="8227"/>
                  </a:lnTo>
                  <a:lnTo>
                    <a:pt x="1043495" y="30665"/>
                  </a:lnTo>
                  <a:lnTo>
                    <a:pt x="1065938" y="63945"/>
                  </a:lnTo>
                  <a:lnTo>
                    <a:pt x="1074166" y="104698"/>
                  </a:lnTo>
                  <a:lnTo>
                    <a:pt x="1074166" y="942327"/>
                  </a:lnTo>
                  <a:lnTo>
                    <a:pt x="1065938" y="983080"/>
                  </a:lnTo>
                  <a:lnTo>
                    <a:pt x="1043495" y="1016359"/>
                  </a:lnTo>
                  <a:lnTo>
                    <a:pt x="1010193" y="1038797"/>
                  </a:lnTo>
                  <a:lnTo>
                    <a:pt x="969391" y="1047024"/>
                  </a:lnTo>
                  <a:lnTo>
                    <a:pt x="104648" y="1047024"/>
                  </a:lnTo>
                  <a:lnTo>
                    <a:pt x="63918" y="1038797"/>
                  </a:lnTo>
                  <a:lnTo>
                    <a:pt x="30654" y="1016359"/>
                  </a:lnTo>
                  <a:lnTo>
                    <a:pt x="8225" y="983080"/>
                  </a:lnTo>
                  <a:lnTo>
                    <a:pt x="0" y="942327"/>
                  </a:lnTo>
                  <a:lnTo>
                    <a:pt x="0" y="104698"/>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43" name="Google Shape;143;p5"/>
          <p:cNvSpPr txBox="1"/>
          <p:nvPr/>
        </p:nvSpPr>
        <p:spPr>
          <a:xfrm>
            <a:off x="2053884" y="5931814"/>
            <a:ext cx="1083212" cy="586105"/>
          </a:xfrm>
          <a:prstGeom prst="rect">
            <a:avLst/>
          </a:prstGeom>
          <a:noFill/>
          <a:ln>
            <a:noFill/>
          </a:ln>
        </p:spPr>
        <p:txBody>
          <a:bodyPr spcFirstLastPara="1" wrap="square" lIns="0" tIns="31750" rIns="0" bIns="0" anchor="t" anchorCtr="0">
            <a:spAutoFit/>
          </a:bodyPr>
          <a:lstStyle/>
          <a:p>
            <a:pPr marL="12700" marR="5080" lvl="0" indent="77470" algn="just" rtl="0">
              <a:lnSpc>
                <a:spcPct val="110000"/>
              </a:lnSpc>
              <a:spcBef>
                <a:spcPts val="0"/>
              </a:spcBef>
              <a:spcAft>
                <a:spcPts val="0"/>
              </a:spcAft>
              <a:buNone/>
            </a:pPr>
            <a:r>
              <a:rPr lang="en-US" sz="1300" b="0" i="0" u="none" strike="noStrike" cap="none">
                <a:solidFill>
                  <a:srgbClr val="FFFFFF"/>
                </a:solidFill>
                <a:latin typeface="Arial"/>
                <a:ea typeface="Arial"/>
                <a:cs typeface="Arial"/>
                <a:sym typeface="Arial"/>
              </a:rPr>
              <a:t>System  Support  Programs</a:t>
            </a:r>
            <a:endParaRPr sz="1300" b="0" i="0" u="none" strike="noStrike" cap="none">
              <a:solidFill>
                <a:srgbClr val="000000"/>
              </a:solidFill>
              <a:latin typeface="Arial"/>
              <a:ea typeface="Arial"/>
              <a:cs typeface="Arial"/>
              <a:sym typeface="Arial"/>
            </a:endParaRPr>
          </a:p>
        </p:txBody>
      </p:sp>
      <p:grpSp>
        <p:nvGrpSpPr>
          <p:cNvPr id="144" name="Google Shape;144;p5"/>
          <p:cNvGrpSpPr/>
          <p:nvPr/>
        </p:nvGrpSpPr>
        <p:grpSpPr>
          <a:xfrm>
            <a:off x="1995804" y="5295265"/>
            <a:ext cx="2964816" cy="1471117"/>
            <a:chOff x="1995804" y="5295265"/>
            <a:chExt cx="2964816" cy="1471117"/>
          </a:xfrm>
        </p:grpSpPr>
        <p:sp>
          <p:nvSpPr>
            <p:cNvPr id="145" name="Google Shape;145;p5"/>
            <p:cNvSpPr/>
            <p:nvPr/>
          </p:nvSpPr>
          <p:spPr>
            <a:xfrm>
              <a:off x="1995804" y="5295265"/>
              <a:ext cx="2427605" cy="424180"/>
            </a:xfrm>
            <a:custGeom>
              <a:avLst/>
              <a:gdLst/>
              <a:ahLst/>
              <a:cxnLst/>
              <a:rect l="l" t="t" r="r" b="b"/>
              <a:pathLst>
                <a:path w="2427604" h="424179" extrusionOk="0">
                  <a:moveTo>
                    <a:pt x="0" y="0"/>
                  </a:moveTo>
                  <a:lnTo>
                    <a:pt x="0" y="211963"/>
                  </a:lnTo>
                  <a:lnTo>
                    <a:pt x="2427478" y="211963"/>
                  </a:lnTo>
                  <a:lnTo>
                    <a:pt x="2427478" y="424002"/>
                  </a:lnTo>
                </a:path>
              </a:pathLst>
            </a:custGeom>
            <a:noFill/>
            <a:ln w="25400" cap="flat" cmpd="sng">
              <a:solidFill>
                <a:srgbClr val="4674A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 name="Google Shape;146;p5"/>
            <p:cNvSpPr/>
            <p:nvPr/>
          </p:nvSpPr>
          <p:spPr>
            <a:xfrm>
              <a:off x="3886200" y="5719267"/>
              <a:ext cx="1074420" cy="1047115"/>
            </a:xfrm>
            <a:custGeom>
              <a:avLst/>
              <a:gdLst/>
              <a:ahLst/>
              <a:cxnLst/>
              <a:rect l="l" t="t" r="r" b="b"/>
              <a:pathLst>
                <a:path w="1074420" h="1047115" extrusionOk="0">
                  <a:moveTo>
                    <a:pt x="969517" y="0"/>
                  </a:moveTo>
                  <a:lnTo>
                    <a:pt x="104648" y="0"/>
                  </a:lnTo>
                  <a:lnTo>
                    <a:pt x="63918" y="8227"/>
                  </a:lnTo>
                  <a:lnTo>
                    <a:pt x="30654" y="30665"/>
                  </a:lnTo>
                  <a:lnTo>
                    <a:pt x="8225" y="63945"/>
                  </a:lnTo>
                  <a:lnTo>
                    <a:pt x="0" y="104698"/>
                  </a:lnTo>
                  <a:lnTo>
                    <a:pt x="0" y="942327"/>
                  </a:lnTo>
                  <a:lnTo>
                    <a:pt x="8225" y="983080"/>
                  </a:lnTo>
                  <a:lnTo>
                    <a:pt x="30654" y="1016359"/>
                  </a:lnTo>
                  <a:lnTo>
                    <a:pt x="63918" y="1038797"/>
                  </a:lnTo>
                  <a:lnTo>
                    <a:pt x="104648" y="1047024"/>
                  </a:lnTo>
                  <a:lnTo>
                    <a:pt x="969517" y="1047024"/>
                  </a:lnTo>
                  <a:lnTo>
                    <a:pt x="1010247" y="1038797"/>
                  </a:lnTo>
                  <a:lnTo>
                    <a:pt x="1043511" y="1016359"/>
                  </a:lnTo>
                  <a:lnTo>
                    <a:pt x="1065940" y="983080"/>
                  </a:lnTo>
                  <a:lnTo>
                    <a:pt x="1074165" y="942327"/>
                  </a:lnTo>
                  <a:lnTo>
                    <a:pt x="1074165" y="104698"/>
                  </a:lnTo>
                  <a:lnTo>
                    <a:pt x="1065940" y="63945"/>
                  </a:lnTo>
                  <a:lnTo>
                    <a:pt x="1043511" y="30665"/>
                  </a:lnTo>
                  <a:lnTo>
                    <a:pt x="1010247" y="8227"/>
                  </a:lnTo>
                  <a:lnTo>
                    <a:pt x="969517" y="0"/>
                  </a:lnTo>
                  <a:close/>
                </a:path>
              </a:pathLst>
            </a:custGeom>
            <a:solidFill>
              <a:srgbClr val="4F81B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 name="Google Shape;147;p5"/>
            <p:cNvSpPr/>
            <p:nvPr/>
          </p:nvSpPr>
          <p:spPr>
            <a:xfrm>
              <a:off x="3886200" y="5719267"/>
              <a:ext cx="1074420" cy="1047115"/>
            </a:xfrm>
            <a:custGeom>
              <a:avLst/>
              <a:gdLst/>
              <a:ahLst/>
              <a:cxnLst/>
              <a:rect l="l" t="t" r="r" b="b"/>
              <a:pathLst>
                <a:path w="1074420" h="1047115" extrusionOk="0">
                  <a:moveTo>
                    <a:pt x="0" y="104698"/>
                  </a:moveTo>
                  <a:lnTo>
                    <a:pt x="8225" y="63945"/>
                  </a:lnTo>
                  <a:lnTo>
                    <a:pt x="30654" y="30665"/>
                  </a:lnTo>
                  <a:lnTo>
                    <a:pt x="63918" y="8227"/>
                  </a:lnTo>
                  <a:lnTo>
                    <a:pt x="104648" y="0"/>
                  </a:lnTo>
                  <a:lnTo>
                    <a:pt x="969517" y="0"/>
                  </a:lnTo>
                  <a:lnTo>
                    <a:pt x="1010247" y="8227"/>
                  </a:lnTo>
                  <a:lnTo>
                    <a:pt x="1043511" y="30665"/>
                  </a:lnTo>
                  <a:lnTo>
                    <a:pt x="1065940" y="63945"/>
                  </a:lnTo>
                  <a:lnTo>
                    <a:pt x="1074165" y="104698"/>
                  </a:lnTo>
                  <a:lnTo>
                    <a:pt x="1074165" y="942327"/>
                  </a:lnTo>
                  <a:lnTo>
                    <a:pt x="1065940" y="983080"/>
                  </a:lnTo>
                  <a:lnTo>
                    <a:pt x="1043511" y="1016359"/>
                  </a:lnTo>
                  <a:lnTo>
                    <a:pt x="1010247" y="1038797"/>
                  </a:lnTo>
                  <a:lnTo>
                    <a:pt x="969517" y="1047024"/>
                  </a:lnTo>
                  <a:lnTo>
                    <a:pt x="104648" y="1047024"/>
                  </a:lnTo>
                  <a:lnTo>
                    <a:pt x="63918" y="1038797"/>
                  </a:lnTo>
                  <a:lnTo>
                    <a:pt x="30654" y="1016359"/>
                  </a:lnTo>
                  <a:lnTo>
                    <a:pt x="8225" y="983080"/>
                  </a:lnTo>
                  <a:lnTo>
                    <a:pt x="0" y="942327"/>
                  </a:lnTo>
                  <a:lnTo>
                    <a:pt x="0" y="104698"/>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48" name="Google Shape;148;p5"/>
          <p:cNvSpPr txBox="1"/>
          <p:nvPr/>
        </p:nvSpPr>
        <p:spPr>
          <a:xfrm>
            <a:off x="3742006" y="5931814"/>
            <a:ext cx="1280160" cy="586105"/>
          </a:xfrm>
          <a:prstGeom prst="rect">
            <a:avLst/>
          </a:prstGeom>
          <a:noFill/>
          <a:ln>
            <a:noFill/>
          </a:ln>
        </p:spPr>
        <p:txBody>
          <a:bodyPr spcFirstLastPara="1" wrap="square" lIns="0" tIns="31750" rIns="0" bIns="0" anchor="t" anchorCtr="0">
            <a:spAutoFit/>
          </a:bodyPr>
          <a:lstStyle/>
          <a:p>
            <a:pPr marL="12700" marR="5080" lvl="0" indent="-1270" algn="ctr" rtl="0">
              <a:lnSpc>
                <a:spcPct val="110000"/>
              </a:lnSpc>
              <a:spcBef>
                <a:spcPts val="0"/>
              </a:spcBef>
              <a:spcAft>
                <a:spcPts val="0"/>
              </a:spcAft>
              <a:buNone/>
            </a:pPr>
            <a:r>
              <a:rPr lang="en-US" sz="1300" b="0" i="0" u="none" strike="noStrike" cap="none">
                <a:solidFill>
                  <a:srgbClr val="FFFFFF"/>
                </a:solidFill>
                <a:latin typeface="Arial"/>
                <a:ea typeface="Arial"/>
                <a:cs typeface="Arial"/>
                <a:sym typeface="Arial"/>
              </a:rPr>
              <a:t>System  Development  Programs</a:t>
            </a:r>
            <a:endParaRPr sz="1300" b="0" i="0" u="none" strike="noStrike" cap="none">
              <a:solidFill>
                <a:srgbClr val="000000"/>
              </a:solidFill>
              <a:latin typeface="Arial"/>
              <a:ea typeface="Arial"/>
              <a:cs typeface="Arial"/>
              <a:sym typeface="Arial"/>
            </a:endParaRPr>
          </a:p>
        </p:txBody>
      </p:sp>
      <p:grpSp>
        <p:nvGrpSpPr>
          <p:cNvPr id="149" name="Google Shape;149;p5"/>
          <p:cNvGrpSpPr/>
          <p:nvPr/>
        </p:nvGrpSpPr>
        <p:grpSpPr>
          <a:xfrm>
            <a:off x="4383659" y="3468751"/>
            <a:ext cx="3890391" cy="1770507"/>
            <a:chOff x="4383659" y="3468751"/>
            <a:chExt cx="3890391" cy="1770507"/>
          </a:xfrm>
        </p:grpSpPr>
        <p:sp>
          <p:nvSpPr>
            <p:cNvPr id="150" name="Google Shape;150;p5"/>
            <p:cNvSpPr/>
            <p:nvPr/>
          </p:nvSpPr>
          <p:spPr>
            <a:xfrm>
              <a:off x="4383659" y="3468751"/>
              <a:ext cx="3030220" cy="269875"/>
            </a:xfrm>
            <a:custGeom>
              <a:avLst/>
              <a:gdLst/>
              <a:ahLst/>
              <a:cxnLst/>
              <a:rect l="l" t="t" r="r" b="b"/>
              <a:pathLst>
                <a:path w="3030220" h="269875" extrusionOk="0">
                  <a:moveTo>
                    <a:pt x="0" y="0"/>
                  </a:moveTo>
                  <a:lnTo>
                    <a:pt x="0" y="134620"/>
                  </a:lnTo>
                  <a:lnTo>
                    <a:pt x="3029839" y="134620"/>
                  </a:lnTo>
                  <a:lnTo>
                    <a:pt x="3029839" y="269367"/>
                  </a:lnTo>
                </a:path>
              </a:pathLst>
            </a:custGeom>
            <a:noFill/>
            <a:ln w="25400" cap="flat" cmpd="sng">
              <a:solidFill>
                <a:srgbClr val="3C669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p5"/>
            <p:cNvSpPr/>
            <p:nvPr/>
          </p:nvSpPr>
          <p:spPr>
            <a:xfrm>
              <a:off x="6553200" y="3738118"/>
              <a:ext cx="1720850" cy="1501140"/>
            </a:xfrm>
            <a:custGeom>
              <a:avLst/>
              <a:gdLst/>
              <a:ahLst/>
              <a:cxnLst/>
              <a:rect l="l" t="t" r="r" b="b"/>
              <a:pathLst>
                <a:path w="1720850" h="1501139" extrusionOk="0">
                  <a:moveTo>
                    <a:pt x="1570608" y="0"/>
                  </a:moveTo>
                  <a:lnTo>
                    <a:pt x="150114" y="0"/>
                  </a:lnTo>
                  <a:lnTo>
                    <a:pt x="102656" y="7649"/>
                  </a:lnTo>
                  <a:lnTo>
                    <a:pt x="61447" y="28947"/>
                  </a:lnTo>
                  <a:lnTo>
                    <a:pt x="28955" y="61420"/>
                  </a:lnTo>
                  <a:lnTo>
                    <a:pt x="7650" y="102591"/>
                  </a:lnTo>
                  <a:lnTo>
                    <a:pt x="0" y="149986"/>
                  </a:lnTo>
                  <a:lnTo>
                    <a:pt x="0" y="1350517"/>
                  </a:lnTo>
                  <a:lnTo>
                    <a:pt x="7650" y="1397975"/>
                  </a:lnTo>
                  <a:lnTo>
                    <a:pt x="28955" y="1439184"/>
                  </a:lnTo>
                  <a:lnTo>
                    <a:pt x="61447" y="1471676"/>
                  </a:lnTo>
                  <a:lnTo>
                    <a:pt x="102656" y="1492981"/>
                  </a:lnTo>
                  <a:lnTo>
                    <a:pt x="150114" y="1500631"/>
                  </a:lnTo>
                  <a:lnTo>
                    <a:pt x="1570608" y="1500631"/>
                  </a:lnTo>
                  <a:lnTo>
                    <a:pt x="1618066" y="1492981"/>
                  </a:lnTo>
                  <a:lnTo>
                    <a:pt x="1659275" y="1471676"/>
                  </a:lnTo>
                  <a:lnTo>
                    <a:pt x="1691767" y="1439184"/>
                  </a:lnTo>
                  <a:lnTo>
                    <a:pt x="1713072" y="1397975"/>
                  </a:lnTo>
                  <a:lnTo>
                    <a:pt x="1720723" y="1350517"/>
                  </a:lnTo>
                  <a:lnTo>
                    <a:pt x="1720723" y="149986"/>
                  </a:lnTo>
                  <a:lnTo>
                    <a:pt x="1713072" y="102591"/>
                  </a:lnTo>
                  <a:lnTo>
                    <a:pt x="1691767" y="61420"/>
                  </a:lnTo>
                  <a:lnTo>
                    <a:pt x="1659275" y="28947"/>
                  </a:lnTo>
                  <a:lnTo>
                    <a:pt x="1618066" y="7649"/>
                  </a:lnTo>
                  <a:lnTo>
                    <a:pt x="1570608" y="0"/>
                  </a:lnTo>
                  <a:close/>
                </a:path>
              </a:pathLst>
            </a:custGeom>
            <a:solidFill>
              <a:srgbClr val="4F81B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 name="Google Shape;152;p5"/>
            <p:cNvSpPr/>
            <p:nvPr/>
          </p:nvSpPr>
          <p:spPr>
            <a:xfrm>
              <a:off x="6553200" y="3738118"/>
              <a:ext cx="1720850" cy="1501140"/>
            </a:xfrm>
            <a:custGeom>
              <a:avLst/>
              <a:gdLst/>
              <a:ahLst/>
              <a:cxnLst/>
              <a:rect l="l" t="t" r="r" b="b"/>
              <a:pathLst>
                <a:path w="1720850" h="1501139" extrusionOk="0">
                  <a:moveTo>
                    <a:pt x="0" y="149986"/>
                  </a:moveTo>
                  <a:lnTo>
                    <a:pt x="7650" y="102591"/>
                  </a:lnTo>
                  <a:lnTo>
                    <a:pt x="28955" y="61420"/>
                  </a:lnTo>
                  <a:lnTo>
                    <a:pt x="61447" y="28947"/>
                  </a:lnTo>
                  <a:lnTo>
                    <a:pt x="102656" y="7649"/>
                  </a:lnTo>
                  <a:lnTo>
                    <a:pt x="150114" y="0"/>
                  </a:lnTo>
                  <a:lnTo>
                    <a:pt x="1570608" y="0"/>
                  </a:lnTo>
                  <a:lnTo>
                    <a:pt x="1618066" y="7649"/>
                  </a:lnTo>
                  <a:lnTo>
                    <a:pt x="1659275" y="28947"/>
                  </a:lnTo>
                  <a:lnTo>
                    <a:pt x="1691767" y="61420"/>
                  </a:lnTo>
                  <a:lnTo>
                    <a:pt x="1713072" y="102591"/>
                  </a:lnTo>
                  <a:lnTo>
                    <a:pt x="1720723" y="149986"/>
                  </a:lnTo>
                  <a:lnTo>
                    <a:pt x="1720723" y="1350517"/>
                  </a:lnTo>
                  <a:lnTo>
                    <a:pt x="1713072" y="1397975"/>
                  </a:lnTo>
                  <a:lnTo>
                    <a:pt x="1691767" y="1439184"/>
                  </a:lnTo>
                  <a:lnTo>
                    <a:pt x="1659275" y="1471675"/>
                  </a:lnTo>
                  <a:lnTo>
                    <a:pt x="1618066" y="1492981"/>
                  </a:lnTo>
                  <a:lnTo>
                    <a:pt x="1570608" y="1500631"/>
                  </a:lnTo>
                  <a:lnTo>
                    <a:pt x="150114" y="1500631"/>
                  </a:lnTo>
                  <a:lnTo>
                    <a:pt x="102656" y="1492981"/>
                  </a:lnTo>
                  <a:lnTo>
                    <a:pt x="61447" y="1471676"/>
                  </a:lnTo>
                  <a:lnTo>
                    <a:pt x="28955" y="1439184"/>
                  </a:lnTo>
                  <a:lnTo>
                    <a:pt x="7650" y="1397975"/>
                  </a:lnTo>
                  <a:lnTo>
                    <a:pt x="0" y="1350517"/>
                  </a:lnTo>
                  <a:lnTo>
                    <a:pt x="0" y="149986"/>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53" name="Google Shape;153;p5"/>
          <p:cNvSpPr txBox="1"/>
          <p:nvPr/>
        </p:nvSpPr>
        <p:spPr>
          <a:xfrm>
            <a:off x="6703568" y="4178106"/>
            <a:ext cx="1420495" cy="412292"/>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300" b="0" i="0" u="none" strike="noStrike" cap="none">
                <a:solidFill>
                  <a:srgbClr val="FFFFFF"/>
                </a:solidFill>
                <a:latin typeface="Arial"/>
                <a:ea typeface="Arial"/>
                <a:cs typeface="Arial"/>
                <a:sym typeface="Arial"/>
              </a:rPr>
              <a:t>Application Software</a:t>
            </a:r>
            <a:endParaRPr sz="1300" b="0" i="0" u="none" strike="noStrike" cap="none">
              <a:solidFill>
                <a:srgbClr val="000000"/>
              </a:solidFill>
              <a:latin typeface="Arial"/>
              <a:ea typeface="Arial"/>
              <a:cs typeface="Arial"/>
              <a:sym typeface="Arial"/>
            </a:endParaRPr>
          </a:p>
        </p:txBody>
      </p:sp>
      <p:grpSp>
        <p:nvGrpSpPr>
          <p:cNvPr id="154" name="Google Shape;154;p5"/>
          <p:cNvGrpSpPr/>
          <p:nvPr/>
        </p:nvGrpSpPr>
        <p:grpSpPr>
          <a:xfrm>
            <a:off x="5703823" y="5238750"/>
            <a:ext cx="1710181" cy="1518539"/>
            <a:chOff x="5703823" y="5238750"/>
            <a:chExt cx="1710181" cy="1518539"/>
          </a:xfrm>
        </p:grpSpPr>
        <p:sp>
          <p:nvSpPr>
            <p:cNvPr id="155" name="Google Shape;155;p5"/>
            <p:cNvSpPr/>
            <p:nvPr/>
          </p:nvSpPr>
          <p:spPr>
            <a:xfrm>
              <a:off x="6438010" y="5238750"/>
              <a:ext cx="975994" cy="294005"/>
            </a:xfrm>
            <a:custGeom>
              <a:avLst/>
              <a:gdLst/>
              <a:ahLst/>
              <a:cxnLst/>
              <a:rect l="l" t="t" r="r" b="b"/>
              <a:pathLst>
                <a:path w="975995" h="294004" extrusionOk="0">
                  <a:moveTo>
                    <a:pt x="975487" y="0"/>
                  </a:moveTo>
                  <a:lnTo>
                    <a:pt x="975487" y="146812"/>
                  </a:lnTo>
                  <a:lnTo>
                    <a:pt x="0" y="146812"/>
                  </a:lnTo>
                  <a:lnTo>
                    <a:pt x="0" y="293624"/>
                  </a:lnTo>
                </a:path>
              </a:pathLst>
            </a:custGeom>
            <a:noFill/>
            <a:ln w="25375" cap="flat" cmpd="sng">
              <a:solidFill>
                <a:srgbClr val="4674A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5"/>
            <p:cNvSpPr/>
            <p:nvPr/>
          </p:nvSpPr>
          <p:spPr>
            <a:xfrm>
              <a:off x="5703823" y="5532374"/>
              <a:ext cx="1468755" cy="1224915"/>
            </a:xfrm>
            <a:custGeom>
              <a:avLst/>
              <a:gdLst/>
              <a:ahLst/>
              <a:cxnLst/>
              <a:rect l="l" t="t" r="r" b="b"/>
              <a:pathLst>
                <a:path w="1468754" h="1224915" extrusionOk="0">
                  <a:moveTo>
                    <a:pt x="1345946" y="0"/>
                  </a:moveTo>
                  <a:lnTo>
                    <a:pt x="122427" y="0"/>
                  </a:lnTo>
                  <a:lnTo>
                    <a:pt x="74795" y="9629"/>
                  </a:lnTo>
                  <a:lnTo>
                    <a:pt x="35877" y="35888"/>
                  </a:lnTo>
                  <a:lnTo>
                    <a:pt x="9628" y="74832"/>
                  </a:lnTo>
                  <a:lnTo>
                    <a:pt x="0" y="122516"/>
                  </a:lnTo>
                  <a:lnTo>
                    <a:pt x="0" y="1102398"/>
                  </a:lnTo>
                  <a:lnTo>
                    <a:pt x="9628" y="1150078"/>
                  </a:lnTo>
                  <a:lnTo>
                    <a:pt x="35877" y="1189013"/>
                  </a:lnTo>
                  <a:lnTo>
                    <a:pt x="74795" y="1215262"/>
                  </a:lnTo>
                  <a:lnTo>
                    <a:pt x="122427" y="1224888"/>
                  </a:lnTo>
                  <a:lnTo>
                    <a:pt x="1345946" y="1224888"/>
                  </a:lnTo>
                  <a:lnTo>
                    <a:pt x="1393652" y="1215262"/>
                  </a:lnTo>
                  <a:lnTo>
                    <a:pt x="1432607" y="1189013"/>
                  </a:lnTo>
                  <a:lnTo>
                    <a:pt x="1458870" y="1150078"/>
                  </a:lnTo>
                  <a:lnTo>
                    <a:pt x="1468501" y="1102398"/>
                  </a:lnTo>
                  <a:lnTo>
                    <a:pt x="1468501" y="122516"/>
                  </a:lnTo>
                  <a:lnTo>
                    <a:pt x="1458870" y="74832"/>
                  </a:lnTo>
                  <a:lnTo>
                    <a:pt x="1432607" y="35888"/>
                  </a:lnTo>
                  <a:lnTo>
                    <a:pt x="1393652" y="9629"/>
                  </a:lnTo>
                  <a:lnTo>
                    <a:pt x="1345946" y="0"/>
                  </a:lnTo>
                  <a:close/>
                </a:path>
              </a:pathLst>
            </a:custGeom>
            <a:solidFill>
              <a:srgbClr val="4F81B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5"/>
            <p:cNvSpPr/>
            <p:nvPr/>
          </p:nvSpPr>
          <p:spPr>
            <a:xfrm>
              <a:off x="5703823" y="5532374"/>
              <a:ext cx="1468755" cy="1224915"/>
            </a:xfrm>
            <a:custGeom>
              <a:avLst/>
              <a:gdLst/>
              <a:ahLst/>
              <a:cxnLst/>
              <a:rect l="l" t="t" r="r" b="b"/>
              <a:pathLst>
                <a:path w="1468754" h="1224915" extrusionOk="0">
                  <a:moveTo>
                    <a:pt x="0" y="122516"/>
                  </a:moveTo>
                  <a:lnTo>
                    <a:pt x="9628" y="74832"/>
                  </a:lnTo>
                  <a:lnTo>
                    <a:pt x="35877" y="35888"/>
                  </a:lnTo>
                  <a:lnTo>
                    <a:pt x="74795" y="9629"/>
                  </a:lnTo>
                  <a:lnTo>
                    <a:pt x="122427" y="0"/>
                  </a:lnTo>
                  <a:lnTo>
                    <a:pt x="1345946" y="0"/>
                  </a:lnTo>
                  <a:lnTo>
                    <a:pt x="1393652" y="9629"/>
                  </a:lnTo>
                  <a:lnTo>
                    <a:pt x="1432607" y="35888"/>
                  </a:lnTo>
                  <a:lnTo>
                    <a:pt x="1458870" y="74832"/>
                  </a:lnTo>
                  <a:lnTo>
                    <a:pt x="1468501" y="122516"/>
                  </a:lnTo>
                  <a:lnTo>
                    <a:pt x="1468501" y="1102398"/>
                  </a:lnTo>
                  <a:lnTo>
                    <a:pt x="1458870" y="1150078"/>
                  </a:lnTo>
                  <a:lnTo>
                    <a:pt x="1432607" y="1189013"/>
                  </a:lnTo>
                  <a:lnTo>
                    <a:pt x="1393652" y="1215262"/>
                  </a:lnTo>
                  <a:lnTo>
                    <a:pt x="1345946" y="1224888"/>
                  </a:lnTo>
                  <a:lnTo>
                    <a:pt x="122427" y="1224888"/>
                  </a:lnTo>
                  <a:lnTo>
                    <a:pt x="74795" y="1215262"/>
                  </a:lnTo>
                  <a:lnTo>
                    <a:pt x="35877" y="1189013"/>
                  </a:lnTo>
                  <a:lnTo>
                    <a:pt x="9628" y="1150078"/>
                  </a:lnTo>
                  <a:lnTo>
                    <a:pt x="0" y="1102398"/>
                  </a:lnTo>
                  <a:lnTo>
                    <a:pt x="0" y="122516"/>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58" name="Google Shape;158;p5"/>
          <p:cNvSpPr txBox="1"/>
          <p:nvPr/>
        </p:nvSpPr>
        <p:spPr>
          <a:xfrm>
            <a:off x="5870194" y="6015328"/>
            <a:ext cx="1137285" cy="412292"/>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300" b="0" i="0" u="none" strike="noStrike" cap="none">
                <a:solidFill>
                  <a:srgbClr val="FFFFFF"/>
                </a:solidFill>
                <a:latin typeface="Arial"/>
                <a:ea typeface="Arial"/>
                <a:cs typeface="Arial"/>
                <a:sym typeface="Arial"/>
              </a:rPr>
              <a:t>General Purpose</a:t>
            </a:r>
            <a:endParaRPr sz="1300" b="0" i="0" u="none" strike="noStrike" cap="none">
              <a:solidFill>
                <a:srgbClr val="000000"/>
              </a:solidFill>
              <a:latin typeface="Arial"/>
              <a:ea typeface="Arial"/>
              <a:cs typeface="Arial"/>
              <a:sym typeface="Arial"/>
            </a:endParaRPr>
          </a:p>
        </p:txBody>
      </p:sp>
      <p:grpSp>
        <p:nvGrpSpPr>
          <p:cNvPr id="159" name="Google Shape;159;p5"/>
          <p:cNvGrpSpPr/>
          <p:nvPr/>
        </p:nvGrpSpPr>
        <p:grpSpPr>
          <a:xfrm>
            <a:off x="7413497" y="5238750"/>
            <a:ext cx="1533779" cy="1580769"/>
            <a:chOff x="7413497" y="5238750"/>
            <a:chExt cx="1533779" cy="1580769"/>
          </a:xfrm>
        </p:grpSpPr>
        <p:sp>
          <p:nvSpPr>
            <p:cNvPr id="160" name="Google Shape;160;p5"/>
            <p:cNvSpPr/>
            <p:nvPr/>
          </p:nvSpPr>
          <p:spPr>
            <a:xfrm>
              <a:off x="7413497" y="5238750"/>
              <a:ext cx="873760" cy="294005"/>
            </a:xfrm>
            <a:custGeom>
              <a:avLst/>
              <a:gdLst/>
              <a:ahLst/>
              <a:cxnLst/>
              <a:rect l="l" t="t" r="r" b="b"/>
              <a:pathLst>
                <a:path w="873759" h="294004" extrusionOk="0">
                  <a:moveTo>
                    <a:pt x="0" y="0"/>
                  </a:moveTo>
                  <a:lnTo>
                    <a:pt x="0" y="146812"/>
                  </a:lnTo>
                  <a:lnTo>
                    <a:pt x="873505" y="146812"/>
                  </a:lnTo>
                  <a:lnTo>
                    <a:pt x="873505" y="293624"/>
                  </a:lnTo>
                </a:path>
              </a:pathLst>
            </a:custGeom>
            <a:noFill/>
            <a:ln w="25400" cap="flat" cmpd="sng">
              <a:solidFill>
                <a:srgbClr val="4674A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 name="Google Shape;161;p5"/>
            <p:cNvSpPr/>
            <p:nvPr/>
          </p:nvSpPr>
          <p:spPr>
            <a:xfrm>
              <a:off x="7627111" y="5532374"/>
              <a:ext cx="1320165" cy="1287145"/>
            </a:xfrm>
            <a:custGeom>
              <a:avLst/>
              <a:gdLst/>
              <a:ahLst/>
              <a:cxnLst/>
              <a:rect l="l" t="t" r="r" b="b"/>
              <a:pathLst>
                <a:path w="1320165" h="1287145" extrusionOk="0">
                  <a:moveTo>
                    <a:pt x="1191260" y="0"/>
                  </a:moveTo>
                  <a:lnTo>
                    <a:pt x="128651" y="0"/>
                  </a:lnTo>
                  <a:lnTo>
                    <a:pt x="78545" y="10119"/>
                  </a:lnTo>
                  <a:lnTo>
                    <a:pt x="37655" y="37714"/>
                  </a:lnTo>
                  <a:lnTo>
                    <a:pt x="10100" y="78636"/>
                  </a:lnTo>
                  <a:lnTo>
                    <a:pt x="0" y="128739"/>
                  </a:lnTo>
                  <a:lnTo>
                    <a:pt x="0" y="1158367"/>
                  </a:lnTo>
                  <a:lnTo>
                    <a:pt x="10100" y="1208463"/>
                  </a:lnTo>
                  <a:lnTo>
                    <a:pt x="37655" y="1249372"/>
                  </a:lnTo>
                  <a:lnTo>
                    <a:pt x="78545" y="1276954"/>
                  </a:lnTo>
                  <a:lnTo>
                    <a:pt x="128651" y="1287068"/>
                  </a:lnTo>
                  <a:lnTo>
                    <a:pt x="1191260" y="1287068"/>
                  </a:lnTo>
                  <a:lnTo>
                    <a:pt x="1241311" y="1276954"/>
                  </a:lnTo>
                  <a:lnTo>
                    <a:pt x="1282207" y="1249372"/>
                  </a:lnTo>
                  <a:lnTo>
                    <a:pt x="1309792" y="1208463"/>
                  </a:lnTo>
                  <a:lnTo>
                    <a:pt x="1319911" y="1158367"/>
                  </a:lnTo>
                  <a:lnTo>
                    <a:pt x="1319911" y="128739"/>
                  </a:lnTo>
                  <a:lnTo>
                    <a:pt x="1309792" y="78636"/>
                  </a:lnTo>
                  <a:lnTo>
                    <a:pt x="1282207" y="37714"/>
                  </a:lnTo>
                  <a:lnTo>
                    <a:pt x="1241311" y="10119"/>
                  </a:lnTo>
                  <a:lnTo>
                    <a:pt x="1191260" y="0"/>
                  </a:lnTo>
                  <a:close/>
                </a:path>
              </a:pathLst>
            </a:custGeom>
            <a:solidFill>
              <a:srgbClr val="4F81B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 name="Google Shape;162;p5"/>
            <p:cNvSpPr/>
            <p:nvPr/>
          </p:nvSpPr>
          <p:spPr>
            <a:xfrm>
              <a:off x="7627111" y="5532374"/>
              <a:ext cx="1320165" cy="1287145"/>
            </a:xfrm>
            <a:custGeom>
              <a:avLst/>
              <a:gdLst/>
              <a:ahLst/>
              <a:cxnLst/>
              <a:rect l="l" t="t" r="r" b="b"/>
              <a:pathLst>
                <a:path w="1320165" h="1287145" extrusionOk="0">
                  <a:moveTo>
                    <a:pt x="0" y="128739"/>
                  </a:moveTo>
                  <a:lnTo>
                    <a:pt x="10100" y="78636"/>
                  </a:lnTo>
                  <a:lnTo>
                    <a:pt x="37655" y="37714"/>
                  </a:lnTo>
                  <a:lnTo>
                    <a:pt x="78545" y="10119"/>
                  </a:lnTo>
                  <a:lnTo>
                    <a:pt x="128651" y="0"/>
                  </a:lnTo>
                  <a:lnTo>
                    <a:pt x="1191260" y="0"/>
                  </a:lnTo>
                  <a:lnTo>
                    <a:pt x="1241311" y="10119"/>
                  </a:lnTo>
                  <a:lnTo>
                    <a:pt x="1282207" y="37714"/>
                  </a:lnTo>
                  <a:lnTo>
                    <a:pt x="1309792" y="78636"/>
                  </a:lnTo>
                  <a:lnTo>
                    <a:pt x="1319911" y="128739"/>
                  </a:lnTo>
                  <a:lnTo>
                    <a:pt x="1319911" y="1158367"/>
                  </a:lnTo>
                  <a:lnTo>
                    <a:pt x="1309792" y="1208463"/>
                  </a:lnTo>
                  <a:lnTo>
                    <a:pt x="1282207" y="1249372"/>
                  </a:lnTo>
                  <a:lnTo>
                    <a:pt x="1241311" y="1276954"/>
                  </a:lnTo>
                  <a:lnTo>
                    <a:pt x="1191260" y="1287068"/>
                  </a:lnTo>
                  <a:lnTo>
                    <a:pt x="128651" y="1287068"/>
                  </a:lnTo>
                  <a:lnTo>
                    <a:pt x="78545" y="1276954"/>
                  </a:lnTo>
                  <a:lnTo>
                    <a:pt x="37655" y="1249372"/>
                  </a:lnTo>
                  <a:lnTo>
                    <a:pt x="10100" y="1208463"/>
                  </a:lnTo>
                  <a:lnTo>
                    <a:pt x="0" y="1158367"/>
                  </a:lnTo>
                  <a:lnTo>
                    <a:pt x="0" y="128739"/>
                  </a:lnTo>
                  <a:close/>
                </a:path>
              </a:pathLst>
            </a:custGeom>
            <a:noFill/>
            <a:ln w="253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3" name="Google Shape;163;p5"/>
          <p:cNvSpPr txBox="1"/>
          <p:nvPr/>
        </p:nvSpPr>
        <p:spPr>
          <a:xfrm>
            <a:off x="7746872" y="6046419"/>
            <a:ext cx="1080770" cy="412292"/>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300" b="0" i="0" u="none" strike="noStrike" cap="none">
                <a:solidFill>
                  <a:srgbClr val="FFFFFF"/>
                </a:solidFill>
                <a:latin typeface="Arial"/>
                <a:ea typeface="Arial"/>
                <a:cs typeface="Arial"/>
                <a:sym typeface="Arial"/>
              </a:rPr>
              <a:t>Special Purpose</a:t>
            </a:r>
            <a:endParaRPr sz="1300" b="0" i="0" u="none" strike="noStrike" cap="none">
              <a:solidFill>
                <a:srgbClr val="000000"/>
              </a:solidFill>
              <a:latin typeface="Arial"/>
              <a:ea typeface="Arial"/>
              <a:cs typeface="Arial"/>
              <a:sym typeface="Arial"/>
            </a:endParaRPr>
          </a:p>
        </p:txBody>
      </p:sp>
      <p:sp>
        <p:nvSpPr>
          <p:cNvPr id="164" name="Google Shape;164;p5"/>
          <p:cNvSpPr/>
          <p:nvPr/>
        </p:nvSpPr>
        <p:spPr>
          <a:xfrm>
            <a:off x="1237957" y="168812"/>
            <a:ext cx="7019778" cy="81592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Times New Roman"/>
                <a:ea typeface="Times New Roman"/>
                <a:cs typeface="Times New Roman"/>
                <a:sym typeface="Times New Roman"/>
              </a:rPr>
              <a:t>Introduction to System Software</a:t>
            </a:r>
            <a:endParaRPr sz="3200" b="0" i="0" u="none" strike="noStrike" cap="none">
              <a:solidFill>
                <a:schemeClr val="lt1"/>
              </a:solidFill>
              <a:latin typeface="Times New Roman"/>
              <a:ea typeface="Times New Roman"/>
              <a:cs typeface="Times New Roman"/>
              <a:sym typeface="Times New Roman"/>
            </a:endParaRPr>
          </a:p>
        </p:txBody>
      </p:sp>
      <p:sp>
        <p:nvSpPr>
          <p:cNvPr id="165" name="Google Shape;165;p5"/>
          <p:cNvSpPr/>
          <p:nvPr/>
        </p:nvSpPr>
        <p:spPr>
          <a:xfrm>
            <a:off x="1041009" y="1434905"/>
            <a:ext cx="7047913" cy="101566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Software is a set of computer programs which are designed</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and developed to perform specific task desired by the user or</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by the computer itself.</a:t>
            </a:r>
            <a:endParaRPr sz="2000" b="0" i="0" u="none" strike="noStrike" cap="none">
              <a:solidFill>
                <a:schemeClr val="dk1"/>
              </a:solidFill>
              <a:latin typeface="Times New Roman"/>
              <a:ea typeface="Times New Roman"/>
              <a:cs typeface="Times New Roman"/>
              <a:sym typeface="Times New Roman"/>
            </a:endParaRPr>
          </a:p>
        </p:txBody>
      </p:sp>
      <p:pic>
        <p:nvPicPr>
          <p:cNvPr id="166" name="Google Shape;166;p5"/>
          <p:cNvPicPr preferRelativeResize="0"/>
          <p:nvPr/>
        </p:nvPicPr>
        <p:blipFill rotWithShape="1">
          <a:blip r:embed="rId3">
            <a:alphaModFix/>
          </a:blip>
          <a:srcRect/>
          <a:stretch/>
        </p:blipFill>
        <p:spPr>
          <a:xfrm>
            <a:off x="0" y="50800"/>
            <a:ext cx="1143000" cy="782638"/>
          </a:xfrm>
          <a:prstGeom prst="rect">
            <a:avLst/>
          </a:prstGeom>
          <a:noFill/>
          <a:ln>
            <a:noFill/>
          </a:ln>
        </p:spPr>
      </p:pic>
      <p:sp>
        <p:nvSpPr>
          <p:cNvPr id="167" name="Google Shape;167;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pPr marL="0" lvl="0" indent="0" algn="r" rtl="0">
                <a:lnSpc>
                  <a:spcPct val="100000"/>
                </a:lnSpc>
                <a:spcBef>
                  <a:spcPts val="0"/>
                </a:spcBef>
                <a:spcAft>
                  <a:spcPts val="0"/>
                </a:spcAft>
                <a:buNone/>
              </a:pPr>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40" descr="preencoded.png"/>
          <p:cNvPicPr preferRelativeResize="0"/>
          <p:nvPr/>
        </p:nvPicPr>
        <p:blipFill rotWithShape="1">
          <a:blip r:embed="rId3">
            <a:alphaModFix/>
          </a:blip>
          <a:srcRect/>
          <a:stretch/>
        </p:blipFill>
        <p:spPr>
          <a:xfrm>
            <a:off x="1282262" y="89346"/>
            <a:ext cx="6684574" cy="6684575"/>
          </a:xfrm>
          <a:prstGeom prst="rect">
            <a:avLst/>
          </a:prstGeom>
          <a:noFill/>
          <a:ln>
            <a:noFill/>
          </a:ln>
        </p:spPr>
      </p:pic>
      <p:pic>
        <p:nvPicPr>
          <p:cNvPr id="463" name="Google Shape;463;p40"/>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64" name="Google Shape;464;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40</a:t>
            </a:fld>
            <a:endParaRPr>
              <a:solidFill>
                <a:srgbClr val="00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41" descr="preencoded.png"/>
          <p:cNvPicPr preferRelativeResize="0"/>
          <p:nvPr/>
        </p:nvPicPr>
        <p:blipFill rotWithShape="1">
          <a:blip r:embed="rId3">
            <a:alphaModFix/>
          </a:blip>
          <a:srcRect/>
          <a:stretch/>
        </p:blipFill>
        <p:spPr>
          <a:xfrm>
            <a:off x="1163769" y="0"/>
            <a:ext cx="6858000" cy="6858000"/>
          </a:xfrm>
          <a:prstGeom prst="rect">
            <a:avLst/>
          </a:prstGeom>
          <a:noFill/>
          <a:ln>
            <a:noFill/>
          </a:ln>
        </p:spPr>
      </p:pic>
      <p:pic>
        <p:nvPicPr>
          <p:cNvPr id="471" name="Google Shape;471;p41"/>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72" name="Google Shape;472;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41</a:t>
            </a:fld>
            <a:endParaRPr>
              <a:solidFill>
                <a:srgbClr val="0000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42"/>
          <p:cNvPicPr preferRelativeResize="0"/>
          <p:nvPr/>
        </p:nvPicPr>
        <p:blipFill rotWithShape="1">
          <a:blip r:embed="rId3">
            <a:alphaModFix/>
          </a:blip>
          <a:srcRect/>
          <a:stretch/>
        </p:blipFill>
        <p:spPr>
          <a:xfrm>
            <a:off x="1159533" y="84085"/>
            <a:ext cx="7141371" cy="6696491"/>
          </a:xfrm>
          <a:prstGeom prst="rect">
            <a:avLst/>
          </a:prstGeom>
          <a:noFill/>
          <a:ln>
            <a:noFill/>
          </a:ln>
        </p:spPr>
      </p:pic>
      <p:pic>
        <p:nvPicPr>
          <p:cNvPr id="479" name="Google Shape;479;p42"/>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80" name="Google Shape;480;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42</a:t>
            </a:fld>
            <a:endParaRPr>
              <a:solidFill>
                <a:srgbClr val="0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43"/>
          <p:cNvPicPr preferRelativeResize="0"/>
          <p:nvPr/>
        </p:nvPicPr>
        <p:blipFill rotWithShape="1">
          <a:blip r:embed="rId3">
            <a:alphaModFix/>
          </a:blip>
          <a:srcRect/>
          <a:stretch/>
        </p:blipFill>
        <p:spPr>
          <a:xfrm>
            <a:off x="954373" y="70069"/>
            <a:ext cx="7054495" cy="6699599"/>
          </a:xfrm>
          <a:prstGeom prst="rect">
            <a:avLst/>
          </a:prstGeom>
          <a:noFill/>
          <a:ln>
            <a:noFill/>
          </a:ln>
        </p:spPr>
      </p:pic>
      <p:pic>
        <p:nvPicPr>
          <p:cNvPr id="487" name="Google Shape;487;p43"/>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88" name="Google Shape;488;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43</a:t>
            </a:fld>
            <a:endParaRPr>
              <a:solidFill>
                <a:srgbClr val="00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Difference between Literal and immediate operand</a:t>
            </a:r>
            <a:endParaRPr lang="en-US" dirty="0"/>
          </a:p>
        </p:txBody>
      </p:sp>
      <p:sp>
        <p:nvSpPr>
          <p:cNvPr id="4" name="Text Placeholder 3"/>
          <p:cNvSpPr>
            <a:spLocks noGrp="1"/>
          </p:cNvSpPr>
          <p:nvPr>
            <p:ph type="body" idx="1"/>
          </p:nvPr>
        </p:nvSpPr>
        <p:spPr/>
        <p:txBody>
          <a:bodyPr>
            <a:normAutofit/>
          </a:bodyPr>
          <a:lstStyle/>
          <a:p>
            <a:r>
              <a:rPr lang="en-US" dirty="0" smtClean="0"/>
              <a:t>Literal is an assembler directive</a:t>
            </a:r>
          </a:p>
          <a:p>
            <a:r>
              <a:rPr lang="en-US" dirty="0" smtClean="0"/>
              <a:t>Immediate is a machine recognizable data.</a:t>
            </a:r>
          </a:p>
          <a:p>
            <a:r>
              <a:rPr lang="en-US" dirty="0" smtClean="0"/>
              <a:t>values are obtained from data memory</a:t>
            </a:r>
          </a:p>
          <a:p>
            <a:r>
              <a:rPr lang="en-US" dirty="0" smtClean="0"/>
              <a:t>Immediate data is within the instructions itself</a:t>
            </a:r>
          </a:p>
          <a:p>
            <a:r>
              <a:rPr lang="en-US" dirty="0" err="1" smtClean="0"/>
              <a:t>Eg</a:t>
            </a:r>
            <a:r>
              <a:rPr lang="en-US" dirty="0" smtClean="0"/>
              <a:t>.</a:t>
            </a:r>
          </a:p>
          <a:p>
            <a:pPr lvl="1"/>
            <a:r>
              <a:rPr lang="en-US" dirty="0" smtClean="0"/>
              <a:t>MOV R1, 17  ; </a:t>
            </a:r>
            <a:r>
              <a:rPr lang="en-US" dirty="0" err="1" smtClean="0"/>
              <a:t>mov</a:t>
            </a:r>
            <a:r>
              <a:rPr lang="en-US" dirty="0" smtClean="0"/>
              <a:t> 17 to </a:t>
            </a:r>
            <a:r>
              <a:rPr lang="en-US" dirty="0" err="1" smtClean="0"/>
              <a:t>reg</a:t>
            </a:r>
            <a:r>
              <a:rPr lang="en-US" dirty="0" smtClean="0"/>
              <a:t> r1</a:t>
            </a:r>
          </a:p>
          <a:p>
            <a:pPr lvl="1"/>
            <a:r>
              <a:rPr lang="en-US" dirty="0" smtClean="0"/>
              <a:t>DW 17  ; define a word containing the literal 17</a:t>
            </a:r>
          </a:p>
          <a:p>
            <a:endParaRPr lang="en-US" dirty="0" smtClean="0"/>
          </a:p>
          <a:p>
            <a:endParaRPr lang="en-US"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4"/>
          <p:cNvPicPr preferRelativeResize="0"/>
          <p:nvPr/>
        </p:nvPicPr>
        <p:blipFill rotWithShape="1">
          <a:blip r:embed="rId3">
            <a:alphaModFix/>
          </a:blip>
          <a:srcRect/>
          <a:stretch/>
        </p:blipFill>
        <p:spPr>
          <a:xfrm>
            <a:off x="1313793" y="76270"/>
            <a:ext cx="6586309" cy="6674804"/>
          </a:xfrm>
          <a:prstGeom prst="rect">
            <a:avLst/>
          </a:prstGeom>
          <a:noFill/>
          <a:ln>
            <a:noFill/>
          </a:ln>
        </p:spPr>
      </p:pic>
      <p:pic>
        <p:nvPicPr>
          <p:cNvPr id="495" name="Google Shape;495;p44"/>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496" name="Google Shape;496;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45</a:t>
            </a:fld>
            <a:endParaRPr>
              <a:solidFill>
                <a:srgbClr val="00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45" descr="preencoded.png"/>
          <p:cNvPicPr preferRelativeResize="0"/>
          <p:nvPr/>
        </p:nvPicPr>
        <p:blipFill rotWithShape="1">
          <a:blip r:embed="rId3">
            <a:alphaModFix/>
          </a:blip>
          <a:srcRect/>
          <a:stretch/>
        </p:blipFill>
        <p:spPr>
          <a:xfrm>
            <a:off x="1250731" y="773467"/>
            <a:ext cx="6684580" cy="6035311"/>
          </a:xfrm>
          <a:prstGeom prst="rect">
            <a:avLst/>
          </a:prstGeom>
          <a:noFill/>
          <a:ln>
            <a:noFill/>
          </a:ln>
        </p:spPr>
      </p:pic>
      <p:pic>
        <p:nvPicPr>
          <p:cNvPr id="503" name="Google Shape;503;p45"/>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504" name="Google Shape;504;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46</a:t>
            </a:fld>
            <a:endParaRPr>
              <a:solidFill>
                <a:srgbClr val="000000"/>
              </a:solidFill>
            </a:endParaRPr>
          </a:p>
        </p:txBody>
      </p:sp>
      <p:sp>
        <p:nvSpPr>
          <p:cNvPr id="505" name="Google Shape;505;p45"/>
          <p:cNvSpPr txBox="1"/>
          <p:nvPr/>
        </p:nvSpPr>
        <p:spPr>
          <a:xfrm>
            <a:off x="2447778" y="0"/>
            <a:ext cx="541606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2060"/>
                </a:solidFill>
                <a:latin typeface="Times New Roman"/>
                <a:ea typeface="Times New Roman"/>
                <a:cs typeface="Times New Roman"/>
                <a:sym typeface="Times New Roman"/>
              </a:rPr>
              <a:t>Sample Assembly Language Program with its Machine Translation</a:t>
            </a:r>
            <a:endParaRPr sz="2400" b="0" i="0" u="none" strike="noStrike" cap="none">
              <a:solidFill>
                <a:srgbClr val="00206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p46"/>
          <p:cNvPicPr preferRelativeResize="0"/>
          <p:nvPr/>
        </p:nvPicPr>
        <p:blipFill rotWithShape="1">
          <a:blip r:embed="rId3">
            <a:alphaModFix/>
          </a:blip>
          <a:srcRect/>
          <a:stretch/>
        </p:blipFill>
        <p:spPr>
          <a:xfrm>
            <a:off x="1019504" y="12912"/>
            <a:ext cx="6860354" cy="6845089"/>
          </a:xfrm>
          <a:prstGeom prst="rect">
            <a:avLst/>
          </a:prstGeom>
          <a:noFill/>
          <a:ln>
            <a:noFill/>
          </a:ln>
        </p:spPr>
      </p:pic>
      <p:pic>
        <p:nvPicPr>
          <p:cNvPr id="512" name="Google Shape;512;p46"/>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513" name="Google Shape;513;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47</a:t>
            </a:fld>
            <a:endParaRPr>
              <a:solidFill>
                <a:srgbClr val="000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47"/>
          <p:cNvPicPr preferRelativeResize="0"/>
          <p:nvPr/>
        </p:nvPicPr>
        <p:blipFill rotWithShape="1">
          <a:blip r:embed="rId3">
            <a:alphaModFix/>
          </a:blip>
          <a:srcRect/>
          <a:stretch/>
        </p:blipFill>
        <p:spPr>
          <a:xfrm>
            <a:off x="920102" y="0"/>
            <a:ext cx="7073919" cy="6858000"/>
          </a:xfrm>
          <a:prstGeom prst="rect">
            <a:avLst/>
          </a:prstGeom>
          <a:noFill/>
          <a:ln>
            <a:noFill/>
          </a:ln>
        </p:spPr>
      </p:pic>
      <p:pic>
        <p:nvPicPr>
          <p:cNvPr id="520" name="Google Shape;520;p47"/>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521" name="Google Shape;521;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48</a:t>
            </a:fld>
            <a:endParaRPr>
              <a:solidFill>
                <a:srgbClr val="00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48" descr="preencoded.png"/>
          <p:cNvPicPr preferRelativeResize="0"/>
          <p:nvPr/>
        </p:nvPicPr>
        <p:blipFill rotWithShape="1">
          <a:blip r:embed="rId3">
            <a:alphaModFix/>
          </a:blip>
          <a:srcRect/>
          <a:stretch/>
        </p:blipFill>
        <p:spPr>
          <a:xfrm>
            <a:off x="1271761" y="101611"/>
            <a:ext cx="6695089" cy="6695088"/>
          </a:xfrm>
          <a:prstGeom prst="rect">
            <a:avLst/>
          </a:prstGeom>
          <a:noFill/>
          <a:ln>
            <a:noFill/>
          </a:ln>
        </p:spPr>
      </p:pic>
      <p:pic>
        <p:nvPicPr>
          <p:cNvPr id="528" name="Google Shape;528;p48"/>
          <p:cNvPicPr preferRelativeResize="0"/>
          <p:nvPr/>
        </p:nvPicPr>
        <p:blipFill rotWithShape="1">
          <a:blip r:embed="rId4">
            <a:alphaModFix/>
          </a:blip>
          <a:srcRect/>
          <a:stretch/>
        </p:blipFill>
        <p:spPr>
          <a:xfrm>
            <a:off x="0" y="50800"/>
            <a:ext cx="1143000" cy="782638"/>
          </a:xfrm>
          <a:prstGeom prst="rect">
            <a:avLst/>
          </a:prstGeom>
          <a:noFill/>
          <a:ln>
            <a:noFill/>
          </a:ln>
        </p:spPr>
      </p:pic>
      <p:pic>
        <p:nvPicPr>
          <p:cNvPr id="529" name="Google Shape;529;p48"/>
          <p:cNvPicPr preferRelativeResize="0"/>
          <p:nvPr/>
        </p:nvPicPr>
        <p:blipFill rotWithShape="1">
          <a:blip r:embed="rId4">
            <a:alphaModFix/>
          </a:blip>
          <a:srcRect/>
          <a:stretch/>
        </p:blipFill>
        <p:spPr>
          <a:xfrm>
            <a:off x="152400" y="203200"/>
            <a:ext cx="1143000" cy="782638"/>
          </a:xfrm>
          <a:prstGeom prst="rect">
            <a:avLst/>
          </a:prstGeom>
          <a:noFill/>
          <a:ln>
            <a:noFill/>
          </a:ln>
        </p:spPr>
      </p:pic>
      <p:sp>
        <p:nvSpPr>
          <p:cNvPr id="530" name="Google Shape;530;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49</a:t>
            </a:fld>
            <a:endParaRPr>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title"/>
          </p:nvPr>
        </p:nvSpPr>
        <p:spPr>
          <a:xfrm>
            <a:off x="152400" y="379828"/>
            <a:ext cx="8839200" cy="886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400"/>
              <a:buFont typeface="Arial"/>
              <a:buNone/>
            </a:pPr>
            <a:r>
              <a:rPr lang="en-US">
                <a:solidFill>
                  <a:schemeClr val="dk2"/>
                </a:solidFill>
                <a:latin typeface="Arial"/>
                <a:ea typeface="Arial"/>
                <a:cs typeface="Arial"/>
                <a:sym typeface="Arial"/>
              </a:rPr>
              <a:t>System Software</a:t>
            </a:r>
            <a:endParaRPr>
              <a:solidFill>
                <a:schemeClr val="dk2"/>
              </a:solidFill>
            </a:endParaRPr>
          </a:p>
        </p:txBody>
      </p:sp>
      <p:sp>
        <p:nvSpPr>
          <p:cNvPr id="174" name="Google Shape;174;p6"/>
          <p:cNvSpPr txBox="1">
            <a:spLocks noGrp="1"/>
          </p:cNvSpPr>
          <p:nvPr>
            <p:ph type="body" idx="1"/>
          </p:nvPr>
        </p:nvSpPr>
        <p:spPr>
          <a:xfrm>
            <a:off x="152400" y="1406769"/>
            <a:ext cx="8839200" cy="4917900"/>
          </a:xfrm>
          <a:prstGeom prst="rect">
            <a:avLst/>
          </a:prstGeom>
          <a:noFill/>
          <a:ln>
            <a:noFill/>
          </a:ln>
        </p:spPr>
        <p:txBody>
          <a:bodyPr spcFirstLastPara="1" wrap="square" lIns="91425" tIns="45700" rIns="91425" bIns="45700" anchor="t" anchorCtr="0">
            <a:normAutofit/>
          </a:bodyPr>
          <a:lstStyle/>
          <a:p>
            <a:pPr marL="12700" marR="5080" lvl="0" indent="-177800" algn="just" rtl="0">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Collection of programs</a:t>
            </a:r>
            <a:endParaRPr/>
          </a:p>
          <a:p>
            <a:pPr marL="412750" marR="5080" lvl="1" indent="-285750" algn="just" rtl="0">
              <a:spcBef>
                <a:spcPts val="100"/>
              </a:spcBef>
              <a:spcAft>
                <a:spcPts val="0"/>
              </a:spcAft>
              <a:buClr>
                <a:schemeClr val="dk1"/>
              </a:buClr>
              <a:buSzPts val="2400"/>
              <a:buFont typeface="Arial"/>
              <a:buChar char="•"/>
            </a:pPr>
            <a:r>
              <a:rPr lang="en-US" sz="2400">
                <a:latin typeface="Times New Roman"/>
                <a:ea typeface="Times New Roman"/>
                <a:cs typeface="Times New Roman"/>
                <a:sym typeface="Times New Roman"/>
              </a:rPr>
              <a:t>De</a:t>
            </a:r>
            <a:r>
              <a:rPr lang="en-US" sz="2400">
                <a:solidFill>
                  <a:schemeClr val="dk1"/>
                </a:solidFill>
                <a:latin typeface="Times New Roman"/>
                <a:ea typeface="Times New Roman"/>
                <a:cs typeface="Times New Roman"/>
                <a:sym typeface="Times New Roman"/>
              </a:rPr>
              <a:t>signed to </a:t>
            </a:r>
            <a:endParaRPr/>
          </a:p>
          <a:p>
            <a:pPr marL="812800" marR="5080" lvl="2" indent="-228600" algn="just" rtl="0">
              <a:spcBef>
                <a:spcPts val="1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 Operate</a:t>
            </a:r>
            <a:endParaRPr/>
          </a:p>
          <a:p>
            <a:pPr marL="812800" marR="5080" lvl="2" indent="-228600" algn="just" rtl="0">
              <a:spcBef>
                <a:spcPts val="1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 Control</a:t>
            </a:r>
            <a:endParaRPr/>
          </a:p>
          <a:p>
            <a:pPr marL="812800" marR="5080" lvl="2" indent="-228600" algn="just" rtl="0">
              <a:spcBef>
                <a:spcPts val="1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 Extend the processing  capabilities of the computer itself.</a:t>
            </a:r>
            <a:endParaRPr sz="2000">
              <a:solidFill>
                <a:schemeClr val="dk1"/>
              </a:solidFill>
              <a:latin typeface="Times New Roman"/>
              <a:ea typeface="Times New Roman"/>
              <a:cs typeface="Times New Roman"/>
              <a:sym typeface="Times New Roman"/>
            </a:endParaRPr>
          </a:p>
          <a:p>
            <a:pPr marL="12700" marR="5080" lvl="0" indent="-177800" algn="just" rtl="0">
              <a:spcBef>
                <a:spcPts val="560"/>
              </a:spcBef>
              <a:spcAft>
                <a:spcPts val="0"/>
              </a:spcAft>
              <a:buClr>
                <a:schemeClr val="dk1"/>
              </a:buClr>
              <a:buSzPts val="2800"/>
              <a:buChar char="•"/>
            </a:pPr>
            <a:r>
              <a:rPr lang="en-US" sz="2800">
                <a:solidFill>
                  <a:schemeClr val="dk1"/>
                </a:solidFill>
                <a:latin typeface="Times New Roman"/>
                <a:ea typeface="Times New Roman"/>
                <a:cs typeface="Times New Roman"/>
                <a:sym typeface="Times New Roman"/>
              </a:rPr>
              <a:t>Prepared by computer  manufacturers.</a:t>
            </a:r>
            <a:endParaRPr sz="2800">
              <a:solidFill>
                <a:schemeClr val="dk1"/>
              </a:solidFill>
              <a:latin typeface="Times New Roman"/>
              <a:ea typeface="Times New Roman"/>
              <a:cs typeface="Times New Roman"/>
              <a:sym typeface="Times New Roman"/>
            </a:endParaRPr>
          </a:p>
          <a:p>
            <a:pPr marL="412750" marR="5715" lvl="1" indent="-285750" algn="just"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Perform functions</a:t>
            </a:r>
            <a:endParaRPr/>
          </a:p>
          <a:p>
            <a:pPr marL="812800" marR="5715" lvl="2" indent="-228600" algn="just" rtl="0">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F</a:t>
            </a:r>
            <a:r>
              <a:rPr lang="en-US" sz="2000">
                <a:solidFill>
                  <a:schemeClr val="dk1"/>
                </a:solidFill>
                <a:latin typeface="Times New Roman"/>
                <a:ea typeface="Times New Roman"/>
                <a:cs typeface="Times New Roman"/>
                <a:sym typeface="Times New Roman"/>
              </a:rPr>
              <a:t>ile  editing, </a:t>
            </a:r>
            <a:endParaRPr/>
          </a:p>
          <a:p>
            <a:pPr marL="812800" marR="5715" lvl="2" indent="-228600" algn="just" rtl="0">
              <a:spcBef>
                <a:spcPts val="400"/>
              </a:spcBef>
              <a:spcAft>
                <a:spcPts val="0"/>
              </a:spcAft>
              <a:buClr>
                <a:schemeClr val="dk1"/>
              </a:buClr>
              <a:buSzPts val="2000"/>
              <a:buFont typeface="Arial"/>
              <a:buChar char="•"/>
            </a:pPr>
            <a:r>
              <a:rPr lang="en-US" sz="2000">
                <a:latin typeface="Times New Roman"/>
                <a:ea typeface="Times New Roman"/>
                <a:cs typeface="Times New Roman"/>
                <a:sym typeface="Times New Roman"/>
              </a:rPr>
              <a:t>S</a:t>
            </a:r>
            <a:r>
              <a:rPr lang="en-US" sz="2000">
                <a:solidFill>
                  <a:schemeClr val="dk1"/>
                </a:solidFill>
                <a:latin typeface="Times New Roman"/>
                <a:ea typeface="Times New Roman"/>
                <a:cs typeface="Times New Roman"/>
                <a:sym typeface="Times New Roman"/>
              </a:rPr>
              <a:t>torage management,</a:t>
            </a:r>
            <a:endParaRPr/>
          </a:p>
          <a:p>
            <a:pPr marL="812800" marR="5715" lvl="2" indent="-228600" algn="just"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Resource accounting,</a:t>
            </a:r>
            <a:endParaRPr/>
          </a:p>
          <a:p>
            <a:pPr marL="812800" marR="5715" lvl="2" indent="-228600" algn="just"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I/O  management, etc.</a:t>
            </a:r>
            <a:endParaRPr sz="2000">
              <a:solidFill>
                <a:schemeClr val="dk1"/>
              </a:solidFill>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a:p>
        </p:txBody>
      </p:sp>
      <p:sp>
        <p:nvSpPr>
          <p:cNvPr id="175" name="Google Shape;175;p6"/>
          <p:cNvSpPr txBox="1">
            <a:spLocks noGrp="1"/>
          </p:cNvSpPr>
          <p:nvPr>
            <p:ph type="sldNum" idx="12"/>
          </p:nvPr>
        </p:nvSpPr>
        <p:spPr>
          <a:xfrm>
            <a:off x="6858000" y="6465275"/>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0000"/>
                </a:solidFill>
              </a:rPr>
              <a:pPr marL="0" lvl="0" indent="0" algn="r" rtl="0">
                <a:lnSpc>
                  <a:spcPct val="100000"/>
                </a:lnSpc>
                <a:spcBef>
                  <a:spcPts val="0"/>
                </a:spcBef>
                <a:spcAft>
                  <a:spcPts val="0"/>
                </a:spcAft>
                <a:buSzPts val="1200"/>
                <a:buNone/>
              </a:pPr>
              <a:t>5</a:t>
            </a:fld>
            <a:endParaRPr>
              <a:solidFill>
                <a:srgbClr val="000000"/>
              </a:solidFill>
            </a:endParaRPr>
          </a:p>
        </p:txBody>
      </p:sp>
      <p:pic>
        <p:nvPicPr>
          <p:cNvPr id="176" name="Google Shape;176;p6"/>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49"/>
          <p:cNvPicPr preferRelativeResize="0"/>
          <p:nvPr/>
        </p:nvPicPr>
        <p:blipFill rotWithShape="1">
          <a:blip r:embed="rId3">
            <a:alphaModFix/>
          </a:blip>
          <a:srcRect/>
          <a:stretch/>
        </p:blipFill>
        <p:spPr>
          <a:xfrm>
            <a:off x="1187670" y="42645"/>
            <a:ext cx="7038870" cy="6773315"/>
          </a:xfrm>
          <a:prstGeom prst="rect">
            <a:avLst/>
          </a:prstGeom>
          <a:noFill/>
          <a:ln>
            <a:noFill/>
          </a:ln>
        </p:spPr>
      </p:pic>
      <p:pic>
        <p:nvPicPr>
          <p:cNvPr id="537" name="Google Shape;537;p49"/>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538" name="Google Shape;538;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50</a:t>
            </a:fld>
            <a:endParaRPr>
              <a:solidFill>
                <a:srgbClr val="00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50"/>
          <p:cNvPicPr preferRelativeResize="0"/>
          <p:nvPr/>
        </p:nvPicPr>
        <p:blipFill rotWithShape="1">
          <a:blip r:embed="rId3">
            <a:alphaModFix/>
          </a:blip>
          <a:srcRect/>
          <a:stretch/>
        </p:blipFill>
        <p:spPr>
          <a:xfrm>
            <a:off x="1313802" y="42040"/>
            <a:ext cx="6705601" cy="6771553"/>
          </a:xfrm>
          <a:prstGeom prst="rect">
            <a:avLst/>
          </a:prstGeom>
          <a:noFill/>
          <a:ln>
            <a:noFill/>
          </a:ln>
        </p:spPr>
      </p:pic>
      <p:pic>
        <p:nvPicPr>
          <p:cNvPr id="545" name="Google Shape;545;p50"/>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546" name="Google Shape;546;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51</a:t>
            </a:fld>
            <a:endParaRPr>
              <a:solidFill>
                <a:srgbClr val="00000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51"/>
          <p:cNvPicPr preferRelativeResize="0"/>
          <p:nvPr/>
        </p:nvPicPr>
        <p:blipFill rotWithShape="1">
          <a:blip r:embed="rId3">
            <a:alphaModFix/>
          </a:blip>
          <a:srcRect/>
          <a:stretch/>
        </p:blipFill>
        <p:spPr>
          <a:xfrm>
            <a:off x="788289" y="0"/>
            <a:ext cx="7608560" cy="6858001"/>
          </a:xfrm>
          <a:prstGeom prst="rect">
            <a:avLst/>
          </a:prstGeom>
          <a:noFill/>
          <a:ln>
            <a:noFill/>
          </a:ln>
        </p:spPr>
      </p:pic>
      <p:pic>
        <p:nvPicPr>
          <p:cNvPr id="553" name="Google Shape;553;p51"/>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554" name="Google Shape;554;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52</a:t>
            </a:fld>
            <a:endParaRPr>
              <a:solidFill>
                <a:srgbClr val="00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2"/>
          <p:cNvPicPr preferRelativeResize="0"/>
          <p:nvPr/>
        </p:nvPicPr>
        <p:blipFill rotWithShape="1">
          <a:blip r:embed="rId3">
            <a:alphaModFix/>
          </a:blip>
          <a:srcRect/>
          <a:stretch/>
        </p:blipFill>
        <p:spPr>
          <a:xfrm>
            <a:off x="1084254" y="112171"/>
            <a:ext cx="7142191" cy="6703844"/>
          </a:xfrm>
          <a:prstGeom prst="rect">
            <a:avLst/>
          </a:prstGeom>
          <a:noFill/>
          <a:ln>
            <a:noFill/>
          </a:ln>
        </p:spPr>
      </p:pic>
      <p:pic>
        <p:nvPicPr>
          <p:cNvPr id="561" name="Google Shape;561;p52"/>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562" name="Google Shape;562;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53</a:t>
            </a:fld>
            <a:endParaRPr>
              <a:solidFill>
                <a:srgbClr val="00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53"/>
          <p:cNvPicPr preferRelativeResize="0"/>
          <p:nvPr/>
        </p:nvPicPr>
        <p:blipFill rotWithShape="1">
          <a:blip r:embed="rId3">
            <a:alphaModFix/>
          </a:blip>
          <a:srcRect/>
          <a:stretch/>
        </p:blipFill>
        <p:spPr>
          <a:xfrm>
            <a:off x="1481959" y="116621"/>
            <a:ext cx="6621514" cy="6648896"/>
          </a:xfrm>
          <a:prstGeom prst="rect">
            <a:avLst/>
          </a:prstGeom>
          <a:noFill/>
          <a:ln>
            <a:noFill/>
          </a:ln>
        </p:spPr>
      </p:pic>
      <p:pic>
        <p:nvPicPr>
          <p:cNvPr id="569" name="Google Shape;569;p53"/>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570" name="Google Shape;570;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54</a:t>
            </a:fld>
            <a:endParaRPr>
              <a:solidFill>
                <a:srgbClr val="000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54"/>
          <p:cNvPicPr preferRelativeResize="0"/>
          <p:nvPr/>
        </p:nvPicPr>
        <p:blipFill rotWithShape="1">
          <a:blip r:embed="rId3">
            <a:alphaModFix/>
          </a:blip>
          <a:srcRect/>
          <a:stretch/>
        </p:blipFill>
        <p:spPr>
          <a:xfrm>
            <a:off x="1252025" y="858124"/>
            <a:ext cx="7059684" cy="5943818"/>
          </a:xfrm>
          <a:prstGeom prst="rect">
            <a:avLst/>
          </a:prstGeom>
          <a:noFill/>
          <a:ln>
            <a:noFill/>
          </a:ln>
        </p:spPr>
      </p:pic>
      <p:pic>
        <p:nvPicPr>
          <p:cNvPr id="577" name="Google Shape;577;p54"/>
          <p:cNvPicPr preferRelativeResize="0"/>
          <p:nvPr/>
        </p:nvPicPr>
        <p:blipFill rotWithShape="1">
          <a:blip r:embed="rId4">
            <a:alphaModFix/>
          </a:blip>
          <a:srcRect/>
          <a:stretch/>
        </p:blipFill>
        <p:spPr>
          <a:xfrm>
            <a:off x="14068" y="50800"/>
            <a:ext cx="1143000" cy="782638"/>
          </a:xfrm>
          <a:prstGeom prst="rect">
            <a:avLst/>
          </a:prstGeom>
          <a:noFill/>
          <a:ln>
            <a:noFill/>
          </a:ln>
        </p:spPr>
      </p:pic>
      <p:sp>
        <p:nvSpPr>
          <p:cNvPr id="578" name="Google Shape;578;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55</a:t>
            </a:fld>
            <a:endParaRPr>
              <a:solidFill>
                <a:srgbClr val="000000"/>
              </a:solidFill>
            </a:endParaRPr>
          </a:p>
        </p:txBody>
      </p:sp>
      <p:sp>
        <p:nvSpPr>
          <p:cNvPr id="579" name="Google Shape;579;p54"/>
          <p:cNvSpPr txBox="1"/>
          <p:nvPr/>
        </p:nvSpPr>
        <p:spPr>
          <a:xfrm>
            <a:off x="1828800" y="239151"/>
            <a:ext cx="603504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Data Structures For Assembler</a:t>
            </a:r>
            <a:endParaRPr sz="2400" b="1" i="0" u="none" strike="noStrike" cap="none">
              <a:solidFill>
                <a:srgbClr val="000000"/>
              </a:solidFill>
              <a:latin typeface="Arial"/>
              <a:ea typeface="Arial"/>
              <a:cs typeface="Arial"/>
              <a:sym typeface="Arial"/>
            </a:endParaRPr>
          </a:p>
        </p:txBody>
      </p:sp>
      <p:sp>
        <p:nvSpPr>
          <p:cNvPr id="580" name="Google Shape;580;p54"/>
          <p:cNvSpPr txBox="1"/>
          <p:nvPr/>
        </p:nvSpPr>
        <p:spPr>
          <a:xfrm>
            <a:off x="4037430" y="2419642"/>
            <a:ext cx="1617784" cy="309489"/>
          </a:xfrm>
          <a:prstGeom prst="rect">
            <a:avLst/>
          </a:prstGeom>
          <a:solidFill>
            <a:schemeClr val="dk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FCF600"/>
                </a:solidFill>
                <a:latin typeface="Arial"/>
                <a:ea typeface="Arial"/>
                <a:cs typeface="Arial"/>
                <a:sym typeface="Arial"/>
              </a:rPr>
              <a:t>OPTAB</a:t>
            </a:r>
            <a:endParaRPr sz="1400" b="1" i="0" u="none" strike="noStrike" cap="none">
              <a:solidFill>
                <a:srgbClr val="FCF6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p55"/>
          <p:cNvPicPr preferRelativeResize="0"/>
          <p:nvPr/>
        </p:nvPicPr>
        <p:blipFill rotWithShape="1">
          <a:blip r:embed="rId3">
            <a:alphaModFix/>
          </a:blip>
          <a:srcRect/>
          <a:stretch/>
        </p:blipFill>
        <p:spPr>
          <a:xfrm>
            <a:off x="1296746" y="124885"/>
            <a:ext cx="6567948" cy="6649035"/>
          </a:xfrm>
          <a:prstGeom prst="rect">
            <a:avLst/>
          </a:prstGeom>
          <a:noFill/>
          <a:ln>
            <a:noFill/>
          </a:ln>
        </p:spPr>
      </p:pic>
      <p:pic>
        <p:nvPicPr>
          <p:cNvPr id="587" name="Google Shape;587;p55"/>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588" name="Google Shape;588;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56</a:t>
            </a:fld>
            <a:endParaRPr>
              <a:solidFill>
                <a:srgbClr val="00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56"/>
          <p:cNvPicPr preferRelativeResize="0"/>
          <p:nvPr/>
        </p:nvPicPr>
        <p:blipFill rotWithShape="1">
          <a:blip r:embed="rId3">
            <a:alphaModFix/>
          </a:blip>
          <a:srcRect/>
          <a:stretch/>
        </p:blipFill>
        <p:spPr>
          <a:xfrm>
            <a:off x="0" y="50800"/>
            <a:ext cx="1143000" cy="782638"/>
          </a:xfrm>
          <a:prstGeom prst="rect">
            <a:avLst/>
          </a:prstGeom>
          <a:noFill/>
          <a:ln>
            <a:noFill/>
          </a:ln>
        </p:spPr>
      </p:pic>
      <p:sp>
        <p:nvSpPr>
          <p:cNvPr id="595" name="Google Shape;595;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57</a:t>
            </a:fld>
            <a:endParaRPr>
              <a:solidFill>
                <a:srgbClr val="000000"/>
              </a:solidFill>
            </a:endParaRPr>
          </a:p>
        </p:txBody>
      </p:sp>
      <p:pic>
        <p:nvPicPr>
          <p:cNvPr id="596" name="Google Shape;596;p56"/>
          <p:cNvPicPr preferRelativeResize="0"/>
          <p:nvPr/>
        </p:nvPicPr>
        <p:blipFill rotWithShape="1">
          <a:blip r:embed="rId4">
            <a:alphaModFix/>
          </a:blip>
          <a:srcRect/>
          <a:stretch/>
        </p:blipFill>
        <p:spPr>
          <a:xfrm>
            <a:off x="490139" y="1364566"/>
            <a:ext cx="8358433" cy="5019407"/>
          </a:xfrm>
          <a:prstGeom prst="rect">
            <a:avLst/>
          </a:prstGeom>
          <a:noFill/>
          <a:ln>
            <a:noFill/>
          </a:ln>
        </p:spPr>
      </p:pic>
      <p:sp>
        <p:nvSpPr>
          <p:cNvPr id="597" name="Google Shape;597;p56"/>
          <p:cNvSpPr txBox="1"/>
          <p:nvPr/>
        </p:nvSpPr>
        <p:spPr>
          <a:xfrm>
            <a:off x="1814732" y="351692"/>
            <a:ext cx="609131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Times New Roman"/>
                <a:ea typeface="Times New Roman"/>
                <a:cs typeface="Times New Roman"/>
                <a:sym typeface="Times New Roman"/>
              </a:rPr>
              <a:t>Tasks of Synthesis Phase </a:t>
            </a:r>
            <a:endParaRPr sz="2800" b="1"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57" descr="preencoded.png"/>
          <p:cNvPicPr preferRelativeResize="0"/>
          <p:nvPr/>
        </p:nvPicPr>
        <p:blipFill rotWithShape="1">
          <a:blip r:embed="rId3">
            <a:alphaModFix/>
          </a:blip>
          <a:srcRect/>
          <a:stretch/>
        </p:blipFill>
        <p:spPr>
          <a:xfrm>
            <a:off x="1219200" y="0"/>
            <a:ext cx="6858000" cy="6858000"/>
          </a:xfrm>
          <a:prstGeom prst="rect">
            <a:avLst/>
          </a:prstGeom>
          <a:noFill/>
          <a:ln>
            <a:noFill/>
          </a:ln>
        </p:spPr>
      </p:pic>
      <p:pic>
        <p:nvPicPr>
          <p:cNvPr id="604" name="Google Shape;604;p57"/>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05" name="Google Shape;605;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58</a:t>
            </a:fld>
            <a:endParaRPr>
              <a:solidFill>
                <a:srgbClr val="00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58" descr="preencoded.png"/>
          <p:cNvPicPr preferRelativeResize="0"/>
          <p:nvPr/>
        </p:nvPicPr>
        <p:blipFill rotWithShape="1">
          <a:blip r:embed="rId3">
            <a:alphaModFix/>
          </a:blip>
          <a:srcRect/>
          <a:stretch/>
        </p:blipFill>
        <p:spPr>
          <a:xfrm>
            <a:off x="1408386" y="80593"/>
            <a:ext cx="6653049" cy="6653049"/>
          </a:xfrm>
          <a:prstGeom prst="rect">
            <a:avLst/>
          </a:prstGeom>
          <a:noFill/>
          <a:ln>
            <a:noFill/>
          </a:ln>
        </p:spPr>
      </p:pic>
      <p:pic>
        <p:nvPicPr>
          <p:cNvPr id="612" name="Google Shape;612;p58"/>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13" name="Google Shape;613;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59</a:t>
            </a:fld>
            <a:endParaRPr>
              <a:solidFill>
                <a:srgbClr val="00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152400" y="152400"/>
            <a:ext cx="8839200" cy="119809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Arial"/>
              <a:buNone/>
            </a:pPr>
            <a:r>
              <a:rPr lang="en-US">
                <a:solidFill>
                  <a:srgbClr val="002060"/>
                </a:solidFill>
                <a:latin typeface="Arial"/>
                <a:ea typeface="Arial"/>
                <a:cs typeface="Arial"/>
                <a:sym typeface="Arial"/>
              </a:rPr>
              <a:t>Role of System Software</a:t>
            </a:r>
            <a:endParaRPr>
              <a:solidFill>
                <a:srgbClr val="002060"/>
              </a:solidFill>
            </a:endParaRPr>
          </a:p>
        </p:txBody>
      </p:sp>
      <p:sp>
        <p:nvSpPr>
          <p:cNvPr id="182" name="Google Shape;182;p7"/>
          <p:cNvSpPr txBox="1">
            <a:spLocks noGrp="1"/>
          </p:cNvSpPr>
          <p:nvPr>
            <p:ph type="body" idx="1"/>
          </p:nvPr>
        </p:nvSpPr>
        <p:spPr>
          <a:xfrm>
            <a:off x="152400" y="1828800"/>
            <a:ext cx="8839200" cy="3981157"/>
          </a:xfrm>
          <a:prstGeom prst="rect">
            <a:avLst/>
          </a:prstGeom>
          <a:blipFill rotWithShape="1">
            <a:blip r:embed="rId3">
              <a:alphaModFix/>
            </a:blip>
            <a:stretch>
              <a:fillRect/>
            </a:stretch>
          </a:blipFill>
          <a:ln>
            <a:noFill/>
          </a:ln>
        </p:spPr>
        <p:txBody>
          <a:bodyPr spcFirstLastPara="1" wrap="square" lIns="0" tIns="0" rIns="0" bIns="0" anchor="t" anchorCtr="0">
            <a:normAutofit/>
          </a:bodyPr>
          <a:lstStyle/>
          <a:p>
            <a:pPr marL="342900" lvl="0" indent="-139700" algn="l" rtl="0">
              <a:spcBef>
                <a:spcPts val="0"/>
              </a:spcBef>
              <a:spcAft>
                <a:spcPts val="0"/>
              </a:spcAft>
              <a:buClr>
                <a:schemeClr val="dk1"/>
              </a:buClr>
              <a:buSzPts val="3200"/>
              <a:buNone/>
            </a:pPr>
            <a:endParaRPr/>
          </a:p>
        </p:txBody>
      </p:sp>
      <p:sp>
        <p:nvSpPr>
          <p:cNvPr id="183" name="Google Shape;18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6</a:t>
            </a:fld>
            <a:endParaRPr>
              <a:solidFill>
                <a:srgbClr val="000000"/>
              </a:solidFill>
            </a:endParaRPr>
          </a:p>
        </p:txBody>
      </p:sp>
      <p:pic>
        <p:nvPicPr>
          <p:cNvPr id="184" name="Google Shape;184;p7"/>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59" descr="preencoded.png"/>
          <p:cNvPicPr preferRelativeResize="0"/>
          <p:nvPr/>
        </p:nvPicPr>
        <p:blipFill rotWithShape="1">
          <a:blip r:embed="rId3">
            <a:alphaModFix/>
          </a:blip>
          <a:srcRect/>
          <a:stretch/>
        </p:blipFill>
        <p:spPr>
          <a:xfrm>
            <a:off x="1198180" y="126120"/>
            <a:ext cx="6642536" cy="6642536"/>
          </a:xfrm>
          <a:prstGeom prst="rect">
            <a:avLst/>
          </a:prstGeom>
          <a:noFill/>
          <a:ln>
            <a:noFill/>
          </a:ln>
        </p:spPr>
      </p:pic>
      <p:pic>
        <p:nvPicPr>
          <p:cNvPr id="620" name="Google Shape;620;p59"/>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21" name="Google Shape;621;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60</a:t>
            </a:fld>
            <a:endParaRPr>
              <a:solidFill>
                <a:srgbClr val="00000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627" name="Google Shape;627;p60" descr="preencoded.png"/>
          <p:cNvPicPr preferRelativeResize="0"/>
          <p:nvPr/>
        </p:nvPicPr>
        <p:blipFill rotWithShape="1">
          <a:blip r:embed="rId3">
            <a:alphaModFix/>
          </a:blip>
          <a:srcRect/>
          <a:stretch/>
        </p:blipFill>
        <p:spPr>
          <a:xfrm>
            <a:off x="1145629" y="78829"/>
            <a:ext cx="6737131" cy="6737131"/>
          </a:xfrm>
          <a:prstGeom prst="rect">
            <a:avLst/>
          </a:prstGeom>
          <a:noFill/>
          <a:ln>
            <a:noFill/>
          </a:ln>
        </p:spPr>
      </p:pic>
      <p:pic>
        <p:nvPicPr>
          <p:cNvPr id="628" name="Google Shape;628;p60"/>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29" name="Google Shape;629;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61</a:t>
            </a:fld>
            <a:endParaRPr>
              <a:solidFill>
                <a:srgbClr val="000000"/>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61" descr="preencoded.png"/>
          <p:cNvPicPr preferRelativeResize="0"/>
          <p:nvPr/>
        </p:nvPicPr>
        <p:blipFill rotWithShape="1">
          <a:blip r:embed="rId3">
            <a:alphaModFix/>
          </a:blip>
          <a:srcRect/>
          <a:stretch/>
        </p:blipFill>
        <p:spPr>
          <a:xfrm>
            <a:off x="1345325" y="112108"/>
            <a:ext cx="6642537" cy="6642537"/>
          </a:xfrm>
          <a:prstGeom prst="rect">
            <a:avLst/>
          </a:prstGeom>
          <a:noFill/>
          <a:ln>
            <a:noFill/>
          </a:ln>
        </p:spPr>
      </p:pic>
      <p:pic>
        <p:nvPicPr>
          <p:cNvPr id="636" name="Google Shape;636;p61"/>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37" name="Google Shape;637;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62</a:t>
            </a:fld>
            <a:endParaRPr>
              <a:solidFill>
                <a:srgbClr val="00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62" descr="preencoded.png"/>
          <p:cNvPicPr preferRelativeResize="0"/>
          <p:nvPr/>
        </p:nvPicPr>
        <p:blipFill rotWithShape="1">
          <a:blip r:embed="rId3">
            <a:alphaModFix/>
          </a:blip>
          <a:srcRect/>
          <a:stretch/>
        </p:blipFill>
        <p:spPr>
          <a:xfrm>
            <a:off x="1450434" y="210200"/>
            <a:ext cx="6442840" cy="6442840"/>
          </a:xfrm>
          <a:prstGeom prst="rect">
            <a:avLst/>
          </a:prstGeom>
          <a:noFill/>
          <a:ln>
            <a:noFill/>
          </a:ln>
        </p:spPr>
      </p:pic>
      <p:pic>
        <p:nvPicPr>
          <p:cNvPr id="644" name="Google Shape;644;p62"/>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45" name="Google Shape;645;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63</a:t>
            </a:fld>
            <a:endParaRPr>
              <a:solidFill>
                <a:srgbClr val="000000"/>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63" descr="preencoded.png"/>
          <p:cNvPicPr preferRelativeResize="0"/>
          <p:nvPr/>
        </p:nvPicPr>
        <p:blipFill rotWithShape="1">
          <a:blip r:embed="rId3">
            <a:alphaModFix/>
          </a:blip>
          <a:srcRect/>
          <a:stretch/>
        </p:blipFill>
        <p:spPr>
          <a:xfrm>
            <a:off x="1250748" y="45575"/>
            <a:ext cx="6737128" cy="6737128"/>
          </a:xfrm>
          <a:prstGeom prst="rect">
            <a:avLst/>
          </a:prstGeom>
          <a:noFill/>
          <a:ln>
            <a:noFill/>
          </a:ln>
        </p:spPr>
      </p:pic>
      <p:pic>
        <p:nvPicPr>
          <p:cNvPr id="652" name="Google Shape;652;p63"/>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53" name="Google Shape;653;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64</a:t>
            </a:fld>
            <a:endParaRPr>
              <a:solidFill>
                <a:srgbClr val="000000"/>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64" descr="preencoded.png"/>
          <p:cNvPicPr preferRelativeResize="0"/>
          <p:nvPr/>
        </p:nvPicPr>
        <p:blipFill rotWithShape="1">
          <a:blip r:embed="rId3">
            <a:alphaModFix/>
          </a:blip>
          <a:srcRect/>
          <a:stretch/>
        </p:blipFill>
        <p:spPr>
          <a:xfrm>
            <a:off x="1352340" y="140152"/>
            <a:ext cx="6488386" cy="6488387"/>
          </a:xfrm>
          <a:prstGeom prst="rect">
            <a:avLst/>
          </a:prstGeom>
          <a:noFill/>
          <a:ln>
            <a:noFill/>
          </a:ln>
        </p:spPr>
      </p:pic>
      <p:pic>
        <p:nvPicPr>
          <p:cNvPr id="660" name="Google Shape;660;p64"/>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61" name="Google Shape;661;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65</a:t>
            </a:fld>
            <a:endParaRPr>
              <a:solidFill>
                <a:srgbClr val="00000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normAutofit fontScale="85000" lnSpcReduction="10000"/>
          </a:bodyPr>
          <a:lstStyle/>
          <a:p>
            <a:endParaRPr lang="en-US" b="1" dirty="0" smtClean="0"/>
          </a:p>
          <a:p>
            <a:r>
              <a:rPr lang="en-US" b="1" dirty="0" smtClean="0"/>
              <a:t>ORIGIN :</a:t>
            </a:r>
            <a:r>
              <a:rPr lang="en-US" b="1" dirty="0" smtClean="0">
                <a:latin typeface="Times New Roman" pitchFamily="18" charset="0"/>
                <a:cs typeface="Times New Roman" pitchFamily="18" charset="0"/>
              </a:rPr>
              <a:t>The </a:t>
            </a:r>
            <a:r>
              <a:rPr lang="en-US" b="1" i="1" dirty="0" smtClean="0">
                <a:latin typeface="Times New Roman" pitchFamily="18" charset="0"/>
                <a:cs typeface="Times New Roman" pitchFamily="18" charset="0"/>
              </a:rPr>
              <a:t>origin directive</a:t>
            </a:r>
            <a:r>
              <a:rPr lang="en-US" b="1" dirty="0" smtClean="0">
                <a:latin typeface="Times New Roman" pitchFamily="18" charset="0"/>
                <a:cs typeface="Times New Roman" pitchFamily="18" charset="0"/>
              </a:rPr>
              <a:t> tells the assembler where to load instructions and data into memory. </a:t>
            </a:r>
          </a:p>
          <a:p>
            <a:pPr lvl="1"/>
            <a:r>
              <a:rPr lang="en-US" dirty="0" smtClean="0"/>
              <a:t>Syntax : ORIGIN &lt; address spec&gt; &lt; address spec&gt;</a:t>
            </a:r>
          </a:p>
          <a:p>
            <a:r>
              <a:rPr lang="en-US" dirty="0" smtClean="0"/>
              <a:t>can be an or constant Indicates that Location counter should be set to the address given by &lt; address spec&gt; </a:t>
            </a:r>
          </a:p>
          <a:p>
            <a:r>
              <a:rPr lang="en-US" dirty="0" smtClean="0"/>
              <a:t>This statement is useful when the target program does not consist of consecutive memory words. </a:t>
            </a:r>
          </a:p>
          <a:p>
            <a:pPr lvl="1"/>
            <a:r>
              <a:rPr lang="en-US" dirty="0" err="1" smtClean="0"/>
              <a:t>Eg</a:t>
            </a:r>
            <a:r>
              <a:rPr lang="en-US" dirty="0" smtClean="0"/>
              <a:t>. ORIGIN Loop + 2</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ORG</a:t>
            </a:r>
            <a:endParaRPr lang="en-US" dirty="0"/>
          </a:p>
        </p:txBody>
      </p:sp>
      <p:sp>
        <p:nvSpPr>
          <p:cNvPr id="4" name="Text Placeholder 3"/>
          <p:cNvSpPr>
            <a:spLocks noGrp="1"/>
          </p:cNvSpPr>
          <p:nvPr>
            <p:ph type="body" idx="1"/>
          </p:nvPr>
        </p:nvSpPr>
        <p:spPr>
          <a:xfrm>
            <a:off x="457200" y="1399032"/>
            <a:ext cx="8229600" cy="5212080"/>
          </a:xfrm>
        </p:spPr>
        <p:txBody>
          <a:bodyPr>
            <a:normAutofit fontScale="47500" lnSpcReduction="20000"/>
          </a:bodyPr>
          <a:lstStyle/>
          <a:p>
            <a:r>
              <a:rPr lang="en-US" sz="4900" dirty="0" smtClean="0">
                <a:latin typeface="Times New Roman" pitchFamily="18" charset="0"/>
                <a:cs typeface="Times New Roman" pitchFamily="18" charset="0"/>
              </a:rPr>
              <a:t>The ORG instruction alters the setting of the location counter and thus controls the structure of the current control section. </a:t>
            </a:r>
          </a:p>
          <a:p>
            <a:r>
              <a:rPr lang="en-US" sz="4900" b="1" dirty="0" smtClean="0">
                <a:latin typeface="Times New Roman" pitchFamily="18" charset="0"/>
                <a:cs typeface="Times New Roman" pitchFamily="18" charset="0"/>
              </a:rPr>
              <a:t>The </a:t>
            </a:r>
            <a:r>
              <a:rPr lang="en-US" sz="4900" b="1" i="1" dirty="0" smtClean="0">
                <a:latin typeface="Times New Roman" pitchFamily="18" charset="0"/>
                <a:cs typeface="Times New Roman" pitchFamily="18" charset="0"/>
              </a:rPr>
              <a:t>origin directive</a:t>
            </a:r>
            <a:r>
              <a:rPr lang="en-US" sz="4900" b="1" dirty="0" smtClean="0">
                <a:latin typeface="Times New Roman" pitchFamily="18" charset="0"/>
                <a:cs typeface="Times New Roman" pitchFamily="18" charset="0"/>
              </a:rPr>
              <a:t> tells the assembler where to load instructions and data into memory. </a:t>
            </a:r>
          </a:p>
          <a:p>
            <a:r>
              <a:rPr lang="en-US" sz="4900" dirty="0" smtClean="0">
                <a:latin typeface="Times New Roman" pitchFamily="18" charset="0"/>
                <a:cs typeface="Times New Roman" pitchFamily="18" charset="0"/>
              </a:rPr>
              <a:t>It changes the program counter to the value specified by the expression in the operand field. </a:t>
            </a:r>
          </a:p>
          <a:p>
            <a:r>
              <a:rPr lang="en-US" sz="4900" dirty="0" smtClean="0">
                <a:latin typeface="Times New Roman" pitchFamily="18" charset="0"/>
                <a:cs typeface="Times New Roman" pitchFamily="18" charset="0"/>
              </a:rPr>
              <a:t>Subsequent statements are assembled into memory locations starting with the new program/location counter value. </a:t>
            </a:r>
          </a:p>
          <a:p>
            <a:r>
              <a:rPr lang="en-US" sz="4900" dirty="0" smtClean="0">
                <a:latin typeface="Times New Roman" pitchFamily="18" charset="0"/>
                <a:cs typeface="Times New Roman" pitchFamily="18" charset="0"/>
              </a:rPr>
              <a:t>If no ORG directive is encountered in a source program, the program counter is initialized to zero.</a:t>
            </a:r>
          </a:p>
          <a:p>
            <a:r>
              <a:rPr lang="en-US" sz="4900" dirty="0" smtClean="0">
                <a:latin typeface="Times New Roman" pitchFamily="18" charset="0"/>
                <a:cs typeface="Times New Roman" pitchFamily="18" charset="0"/>
              </a:rPr>
              <a:t>Assembler uses an internal variable called LC (Location Counter) to store current offset address of the statement being processed. </a:t>
            </a:r>
          </a:p>
          <a:p>
            <a:r>
              <a:rPr lang="en-US" sz="4900" dirty="0" smtClean="0">
                <a:latin typeface="Times New Roman" pitchFamily="18" charset="0"/>
                <a:cs typeface="Times New Roman" pitchFamily="18" charset="0"/>
              </a:rPr>
              <a:t>When it encounters a variable declaration statement, it puts the value of LC in its symbol table as variable’s address.</a:t>
            </a:r>
          </a:p>
          <a:p>
            <a:endParaRPr lang="en-US"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67</a:t>
            </a:fld>
            <a:endParaRPr lang="en-US"/>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65" descr="preencoded.png"/>
          <p:cNvPicPr preferRelativeResize="0"/>
          <p:nvPr/>
        </p:nvPicPr>
        <p:blipFill rotWithShape="1">
          <a:blip r:embed="rId3">
            <a:alphaModFix/>
          </a:blip>
          <a:srcRect/>
          <a:stretch/>
        </p:blipFill>
        <p:spPr>
          <a:xfrm>
            <a:off x="1135117" y="1"/>
            <a:ext cx="6915806" cy="6915807"/>
          </a:xfrm>
          <a:prstGeom prst="rect">
            <a:avLst/>
          </a:prstGeom>
          <a:noFill/>
          <a:ln>
            <a:noFill/>
          </a:ln>
        </p:spPr>
      </p:pic>
      <p:pic>
        <p:nvPicPr>
          <p:cNvPr id="668" name="Google Shape;668;p65"/>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69" name="Google Shape;669;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68</a:t>
            </a:fld>
            <a:endParaRPr>
              <a:solidFill>
                <a:srgbClr val="00000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66" descr="preencoded.png"/>
          <p:cNvPicPr preferRelativeResize="0"/>
          <p:nvPr/>
        </p:nvPicPr>
        <p:blipFill rotWithShape="1">
          <a:blip r:embed="rId3">
            <a:alphaModFix/>
          </a:blip>
          <a:srcRect/>
          <a:stretch/>
        </p:blipFill>
        <p:spPr>
          <a:xfrm>
            <a:off x="1387364" y="131383"/>
            <a:ext cx="6628523" cy="6628524"/>
          </a:xfrm>
          <a:prstGeom prst="rect">
            <a:avLst/>
          </a:prstGeom>
          <a:noFill/>
          <a:ln>
            <a:noFill/>
          </a:ln>
        </p:spPr>
      </p:pic>
      <p:pic>
        <p:nvPicPr>
          <p:cNvPr id="676" name="Google Shape;676;p66"/>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77" name="Google Shape;677;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69</a:t>
            </a:fld>
            <a:endParaRPr>
              <a:solidFill>
                <a:srgbClr val="00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title"/>
          </p:nvPr>
        </p:nvSpPr>
        <p:spPr>
          <a:xfrm>
            <a:off x="152400" y="152400"/>
            <a:ext cx="8839200" cy="112776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Arial"/>
              <a:buNone/>
            </a:pPr>
            <a:r>
              <a:rPr lang="en-US">
                <a:solidFill>
                  <a:srgbClr val="002060"/>
                </a:solidFill>
                <a:latin typeface="Arial"/>
                <a:ea typeface="Arial"/>
                <a:cs typeface="Arial"/>
                <a:sym typeface="Arial"/>
              </a:rPr>
              <a:t>Types of System Software</a:t>
            </a:r>
            <a:endParaRPr>
              <a:solidFill>
                <a:srgbClr val="002060"/>
              </a:solidFill>
            </a:endParaRPr>
          </a:p>
        </p:txBody>
      </p:sp>
      <p:sp>
        <p:nvSpPr>
          <p:cNvPr id="190" name="Google Shape;190;p8"/>
          <p:cNvSpPr txBox="1">
            <a:spLocks noGrp="1"/>
          </p:cNvSpPr>
          <p:nvPr>
            <p:ph type="body" idx="1"/>
          </p:nvPr>
        </p:nvSpPr>
        <p:spPr>
          <a:xfrm>
            <a:off x="152400" y="1392702"/>
            <a:ext cx="8839200" cy="4931898"/>
          </a:xfrm>
          <a:prstGeom prst="rect">
            <a:avLst/>
          </a:prstGeom>
          <a:noFill/>
          <a:ln>
            <a:noFill/>
          </a:ln>
        </p:spPr>
        <p:txBody>
          <a:bodyPr spcFirstLastPara="1" wrap="square" lIns="91425" tIns="45700" rIns="91425" bIns="45700" anchor="t" anchorCtr="0">
            <a:normAutofit/>
          </a:bodyPr>
          <a:lstStyle/>
          <a:p>
            <a:pPr marL="527685" lvl="0" indent="-515619" algn="just" rtl="0">
              <a:lnSpc>
                <a:spcPct val="100000"/>
              </a:lnSpc>
              <a:spcBef>
                <a:spcPts val="0"/>
              </a:spcBef>
              <a:spcAft>
                <a:spcPts val="0"/>
              </a:spcAft>
              <a:buClr>
                <a:schemeClr val="dk1"/>
              </a:buClr>
              <a:buSzPts val="2000"/>
              <a:buAutoNum type="arabicPeriod"/>
            </a:pPr>
            <a:r>
              <a:rPr lang="en-US" sz="2000" b="1">
                <a:solidFill>
                  <a:schemeClr val="dk1"/>
                </a:solidFill>
                <a:latin typeface="Times New Roman"/>
                <a:ea typeface="Times New Roman"/>
                <a:cs typeface="Times New Roman"/>
                <a:sym typeface="Times New Roman"/>
              </a:rPr>
              <a:t>System Control Programs :</a:t>
            </a:r>
            <a:endParaRPr/>
          </a:p>
          <a:p>
            <a:pPr marL="956310" marR="5080" lvl="1" indent="-28575" algn="just" rtl="0">
              <a:spcBef>
                <a:spcPts val="575"/>
              </a:spcBef>
              <a:spcAft>
                <a:spcPts val="0"/>
              </a:spcAft>
              <a:buClr>
                <a:schemeClr val="dk1"/>
              </a:buClr>
              <a:buSzPts val="1600"/>
              <a:buChar char="–"/>
            </a:pPr>
            <a:r>
              <a:rPr lang="en-US" sz="1600">
                <a:solidFill>
                  <a:schemeClr val="dk1"/>
                </a:solidFill>
                <a:latin typeface="Times New Roman"/>
                <a:ea typeface="Times New Roman"/>
                <a:cs typeface="Times New Roman"/>
                <a:sym typeface="Times New Roman"/>
              </a:rPr>
              <a:t>  They control the execution of programs</a:t>
            </a:r>
            <a:endParaRPr/>
          </a:p>
          <a:p>
            <a:pPr marL="956310" marR="5080" lvl="1" indent="-28575" algn="just" rtl="0">
              <a:spcBef>
                <a:spcPts val="575"/>
              </a:spcBef>
              <a:spcAft>
                <a:spcPts val="0"/>
              </a:spcAft>
              <a:buClr>
                <a:schemeClr val="dk1"/>
              </a:buClr>
              <a:buSzPts val="1600"/>
              <a:buChar char="–"/>
            </a:pPr>
            <a:r>
              <a:rPr lang="en-US" sz="1600">
                <a:solidFill>
                  <a:schemeClr val="dk1"/>
                </a:solidFill>
                <a:latin typeface="Times New Roman"/>
                <a:ea typeface="Times New Roman"/>
                <a:cs typeface="Times New Roman"/>
                <a:sym typeface="Times New Roman"/>
              </a:rPr>
              <a:t>  Manage the storage and processing resources of the computer</a:t>
            </a:r>
            <a:endParaRPr/>
          </a:p>
          <a:p>
            <a:pPr marL="956310" marR="5080" lvl="1" indent="-28575" algn="just" rtl="0">
              <a:spcBef>
                <a:spcPts val="575"/>
              </a:spcBef>
              <a:spcAft>
                <a:spcPts val="0"/>
              </a:spcAft>
              <a:buClr>
                <a:schemeClr val="dk1"/>
              </a:buClr>
              <a:buSzPts val="1600"/>
              <a:buChar char="–"/>
            </a:pPr>
            <a:r>
              <a:rPr lang="en-US" sz="1600">
                <a:solidFill>
                  <a:schemeClr val="dk1"/>
                </a:solidFill>
                <a:latin typeface="Times New Roman"/>
                <a:ea typeface="Times New Roman"/>
                <a:cs typeface="Times New Roman"/>
                <a:sym typeface="Times New Roman"/>
              </a:rPr>
              <a:t>  Perform other  management and monitoring functions.</a:t>
            </a:r>
            <a:endParaRPr/>
          </a:p>
          <a:p>
            <a:pPr marL="956310" marR="5080" lvl="1" indent="-28575" algn="just" rtl="0">
              <a:spcBef>
                <a:spcPts val="575"/>
              </a:spcBef>
              <a:spcAft>
                <a:spcPts val="0"/>
              </a:spcAft>
              <a:buClr>
                <a:schemeClr val="dk1"/>
              </a:buClr>
              <a:buSzPts val="1600"/>
              <a:buChar char="–"/>
            </a:pPr>
            <a:r>
              <a:rPr lang="en-US" sz="1600">
                <a:solidFill>
                  <a:schemeClr val="dk1"/>
                </a:solidFill>
                <a:latin typeface="Times New Roman"/>
                <a:ea typeface="Times New Roman"/>
                <a:cs typeface="Times New Roman"/>
                <a:sym typeface="Times New Roman"/>
              </a:rPr>
              <a:t>  e.g., OS</a:t>
            </a:r>
            <a:endParaRPr sz="1600">
              <a:solidFill>
                <a:schemeClr val="dk1"/>
              </a:solidFill>
              <a:latin typeface="Times New Roman"/>
              <a:ea typeface="Times New Roman"/>
              <a:cs typeface="Times New Roman"/>
              <a:sym typeface="Times New Roman"/>
            </a:endParaRPr>
          </a:p>
          <a:p>
            <a:pPr marL="342900" lvl="0" indent="-139700" algn="l" rtl="0">
              <a:lnSpc>
                <a:spcPct val="100000"/>
              </a:lnSpc>
              <a:spcBef>
                <a:spcPts val="5"/>
              </a:spcBef>
              <a:spcAft>
                <a:spcPts val="0"/>
              </a:spcAft>
              <a:buClr>
                <a:schemeClr val="dk1"/>
              </a:buClr>
              <a:buSzPts val="3200"/>
              <a:buNone/>
            </a:pPr>
            <a:endParaRPr>
              <a:solidFill>
                <a:schemeClr val="dk1"/>
              </a:solidFill>
              <a:latin typeface="Times New Roman"/>
              <a:ea typeface="Times New Roman"/>
              <a:cs typeface="Times New Roman"/>
              <a:sym typeface="Times New Roman"/>
            </a:endParaRPr>
          </a:p>
          <a:p>
            <a:pPr marL="582930" lvl="0" indent="-570865" algn="l" rtl="0">
              <a:lnSpc>
                <a:spcPct val="100000"/>
              </a:lnSpc>
              <a:spcBef>
                <a:spcPts val="400"/>
              </a:spcBef>
              <a:spcAft>
                <a:spcPts val="0"/>
              </a:spcAft>
              <a:buClr>
                <a:schemeClr val="dk1"/>
              </a:buClr>
              <a:buSzPts val="2000"/>
              <a:buAutoNum type="arabicPeriod"/>
            </a:pPr>
            <a:r>
              <a:rPr lang="en-US" sz="2000" b="1">
                <a:solidFill>
                  <a:schemeClr val="dk1"/>
                </a:solidFill>
                <a:latin typeface="Times New Roman"/>
                <a:ea typeface="Times New Roman"/>
                <a:cs typeface="Times New Roman"/>
                <a:sym typeface="Times New Roman"/>
              </a:rPr>
              <a:t>System Support Programs :</a:t>
            </a:r>
            <a:endParaRPr/>
          </a:p>
          <a:p>
            <a:pPr marL="956945" lvl="1" indent="-285750" algn="l" rtl="0">
              <a:spcBef>
                <a:spcPts val="580"/>
              </a:spcBef>
              <a:spcAft>
                <a:spcPts val="0"/>
              </a:spcAft>
              <a:buClr>
                <a:schemeClr val="dk1"/>
              </a:buClr>
              <a:buSzPts val="1700"/>
              <a:buChar char="–"/>
            </a:pPr>
            <a:r>
              <a:rPr lang="en-US" sz="1700">
                <a:latin typeface="Times New Roman"/>
                <a:ea typeface="Times New Roman"/>
                <a:cs typeface="Times New Roman"/>
                <a:sym typeface="Times New Roman"/>
              </a:rPr>
              <a:t>Provide routine service functions to other computer Programs and computer users.</a:t>
            </a:r>
            <a:endParaRPr/>
          </a:p>
          <a:p>
            <a:pPr marL="927735" lvl="1" indent="-285750" algn="l" rtl="0">
              <a:spcBef>
                <a:spcPts val="320"/>
              </a:spcBef>
              <a:spcAft>
                <a:spcPts val="0"/>
              </a:spcAft>
              <a:buClr>
                <a:schemeClr val="dk1"/>
              </a:buClr>
              <a:buSzPts val="1600"/>
              <a:buChar char="–"/>
            </a:pPr>
            <a:r>
              <a:rPr lang="en-US" sz="1600">
                <a:solidFill>
                  <a:schemeClr val="dk1"/>
                </a:solidFill>
                <a:latin typeface="Times New Roman"/>
                <a:ea typeface="Times New Roman"/>
                <a:cs typeface="Times New Roman"/>
                <a:sym typeface="Times New Roman"/>
              </a:rPr>
              <a:t> e.g.Utility Programs</a:t>
            </a:r>
            <a:endParaRPr sz="1600">
              <a:solidFill>
                <a:schemeClr val="dk1"/>
              </a:solidFill>
              <a:latin typeface="Times New Roman"/>
              <a:ea typeface="Times New Roman"/>
              <a:cs typeface="Times New Roman"/>
              <a:sym typeface="Times New Roman"/>
            </a:endParaRPr>
          </a:p>
          <a:p>
            <a:pPr marL="342900" lvl="0" indent="-139700" algn="l" rtl="0">
              <a:lnSpc>
                <a:spcPct val="100000"/>
              </a:lnSpc>
              <a:spcBef>
                <a:spcPts val="5"/>
              </a:spcBef>
              <a:spcAft>
                <a:spcPts val="0"/>
              </a:spcAft>
              <a:buClr>
                <a:schemeClr val="dk1"/>
              </a:buClr>
              <a:buSzPts val="3200"/>
              <a:buNone/>
            </a:pPr>
            <a:endParaRPr>
              <a:solidFill>
                <a:schemeClr val="dk1"/>
              </a:solidFill>
              <a:latin typeface="Times New Roman"/>
              <a:ea typeface="Times New Roman"/>
              <a:cs typeface="Times New Roman"/>
              <a:sym typeface="Times New Roman"/>
            </a:endParaRPr>
          </a:p>
          <a:p>
            <a:pPr marL="582930" lvl="0" indent="-570865" algn="l" rtl="0">
              <a:lnSpc>
                <a:spcPct val="100000"/>
              </a:lnSpc>
              <a:spcBef>
                <a:spcPts val="400"/>
              </a:spcBef>
              <a:spcAft>
                <a:spcPts val="0"/>
              </a:spcAft>
              <a:buClr>
                <a:schemeClr val="dk1"/>
              </a:buClr>
              <a:buSzPts val="2000"/>
              <a:buAutoNum type="arabicPeriod"/>
            </a:pPr>
            <a:r>
              <a:rPr lang="en-US" sz="2000" b="1">
                <a:solidFill>
                  <a:schemeClr val="dk1"/>
                </a:solidFill>
                <a:latin typeface="Times New Roman"/>
                <a:ea typeface="Times New Roman"/>
                <a:cs typeface="Times New Roman"/>
                <a:sym typeface="Times New Roman"/>
              </a:rPr>
              <a:t>System Development Programs :</a:t>
            </a:r>
            <a:endParaRPr/>
          </a:p>
          <a:p>
            <a:pPr marL="982980" lvl="1" indent="-570865" algn="l" rtl="0">
              <a:spcBef>
                <a:spcPts val="320"/>
              </a:spcBef>
              <a:spcAft>
                <a:spcPts val="0"/>
              </a:spcAft>
              <a:buClr>
                <a:schemeClr val="dk1"/>
              </a:buClr>
              <a:buSzPts val="1600"/>
              <a:buChar char="–"/>
            </a:pPr>
            <a:r>
              <a:rPr lang="en-US" sz="1600">
                <a:solidFill>
                  <a:schemeClr val="dk1"/>
                </a:solidFill>
                <a:latin typeface="Times New Roman"/>
                <a:ea typeface="Times New Roman"/>
                <a:cs typeface="Times New Roman"/>
                <a:sym typeface="Times New Roman"/>
              </a:rPr>
              <a:t> Assist in the creation of publication programs.</a:t>
            </a:r>
            <a:endParaRPr sz="1600">
              <a:solidFill>
                <a:schemeClr val="dk1"/>
              </a:solidFill>
              <a:latin typeface="Times New Roman"/>
              <a:ea typeface="Times New Roman"/>
              <a:cs typeface="Times New Roman"/>
              <a:sym typeface="Times New Roman"/>
            </a:endParaRPr>
          </a:p>
          <a:p>
            <a:pPr marL="527685" marR="471169" lvl="0" indent="28575" algn="l" rtl="0">
              <a:spcBef>
                <a:spcPts val="580"/>
              </a:spcBef>
              <a:spcAft>
                <a:spcPts val="0"/>
              </a:spcAft>
              <a:buClr>
                <a:schemeClr val="dk1"/>
              </a:buClr>
              <a:buSzPts val="1600"/>
              <a:buNone/>
            </a:pPr>
            <a:r>
              <a:rPr lang="en-US" sz="1600">
                <a:solidFill>
                  <a:schemeClr val="dk1"/>
                </a:solidFill>
                <a:latin typeface="Times New Roman"/>
                <a:ea typeface="Times New Roman"/>
                <a:cs typeface="Times New Roman"/>
                <a:sym typeface="Times New Roman"/>
              </a:rPr>
              <a:t>e.g., Language translators like interpreters,</a:t>
            </a:r>
            <a:endParaRPr sz="1600">
              <a:solidFill>
                <a:schemeClr val="dk1"/>
              </a:solidFill>
              <a:latin typeface="Times New Roman"/>
              <a:ea typeface="Times New Roman"/>
              <a:cs typeface="Times New Roman"/>
              <a:sym typeface="Times New Roman"/>
            </a:endParaRPr>
          </a:p>
        </p:txBody>
      </p:sp>
      <p:sp>
        <p:nvSpPr>
          <p:cNvPr id="191" name="Google Shape;191;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7</a:t>
            </a:fld>
            <a:endParaRPr>
              <a:solidFill>
                <a:srgbClr val="000000"/>
              </a:solidFill>
            </a:endParaRPr>
          </a:p>
        </p:txBody>
      </p:sp>
      <p:pic>
        <p:nvPicPr>
          <p:cNvPr id="192" name="Google Shape;192;p8"/>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normAutofit fontScale="55000" lnSpcReduction="20000"/>
          </a:bodyPr>
          <a:lstStyle/>
          <a:p>
            <a:r>
              <a:rPr lang="en-US" b="1" dirty="0" smtClean="0"/>
              <a:t>EQU : </a:t>
            </a:r>
            <a:r>
              <a:rPr lang="en-US" dirty="0" smtClean="0"/>
              <a:t>It is used for making program more readable. Whenever symbol define with EQU statement no memory would be allocated only an entry would make in symbol table.</a:t>
            </a:r>
          </a:p>
          <a:p>
            <a:r>
              <a:rPr lang="en-US" dirty="0" smtClean="0"/>
              <a:t>This EQU directive is used to give a name to some value or to a symbol. Each time the assembler finds the name in the program, it will replace the name with the value or symbol you given to that name</a:t>
            </a:r>
          </a:p>
          <a:p>
            <a:pPr lvl="1"/>
            <a:endParaRPr lang="en-US" dirty="0" smtClean="0"/>
          </a:p>
          <a:p>
            <a:pPr lvl="1"/>
            <a:r>
              <a:rPr lang="en-US" dirty="0" smtClean="0"/>
              <a:t>Syntax EQU </a:t>
            </a:r>
            <a:r>
              <a:rPr lang="en-US" i="1" dirty="0" smtClean="0"/>
              <a:t>operand spec (or)</a:t>
            </a:r>
          </a:p>
          <a:p>
            <a:pPr>
              <a:buNone/>
            </a:pPr>
            <a:r>
              <a:rPr lang="en-US" i="1" dirty="0" smtClean="0"/>
              <a:t> </a:t>
            </a:r>
          </a:p>
          <a:p>
            <a:r>
              <a:rPr lang="en-US" i="1" dirty="0" smtClean="0"/>
              <a:t>Simply associates the name symbol with address specification </a:t>
            </a:r>
          </a:p>
          <a:p>
            <a:r>
              <a:rPr lang="en-US" i="1" dirty="0" smtClean="0"/>
              <a:t>No Location counter processing is implied </a:t>
            </a:r>
          </a:p>
          <a:p>
            <a:r>
              <a:rPr lang="en-US" i="1" dirty="0" smtClean="0"/>
              <a:t> 	Back EQU Loop </a:t>
            </a:r>
            <a:endParaRPr lang="en-US" dirty="0" smtClean="0"/>
          </a:p>
          <a:p>
            <a:r>
              <a:rPr lang="en-US" dirty="0" err="1" smtClean="0"/>
              <a:t>e.g</a:t>
            </a:r>
            <a:r>
              <a:rPr lang="en-US" dirty="0" smtClean="0"/>
              <a:t> </a:t>
            </a:r>
          </a:p>
          <a:p>
            <a:pPr lvl="1"/>
            <a:r>
              <a:rPr lang="en-US" dirty="0" smtClean="0"/>
              <a:t>FACTOR EQU 03H</a:t>
            </a:r>
          </a:p>
          <a:p>
            <a:pPr lvl="1"/>
            <a:r>
              <a:rPr lang="en-US" dirty="0" smtClean="0"/>
              <a:t>ADD  AL, FACTOR  =~ ADD AL, 03H</a:t>
            </a:r>
          </a:p>
          <a:p>
            <a:pPr lvl="1"/>
            <a:r>
              <a:rPr lang="en-US" dirty="0" smtClean="0"/>
              <a:t>A EQU 100 :</a:t>
            </a:r>
          </a:p>
          <a:p>
            <a:pPr lvl="1"/>
            <a:r>
              <a:rPr lang="en-US" dirty="0" smtClean="0"/>
              <a:t> A is assigned to address spec 100.</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p67" descr="preencoded.png"/>
          <p:cNvPicPr preferRelativeResize="0"/>
          <p:nvPr/>
        </p:nvPicPr>
        <p:blipFill rotWithShape="1">
          <a:blip r:embed="rId3">
            <a:alphaModFix/>
          </a:blip>
          <a:srcRect/>
          <a:stretch/>
        </p:blipFill>
        <p:spPr>
          <a:xfrm>
            <a:off x="1425904" y="154147"/>
            <a:ext cx="6572469" cy="6572469"/>
          </a:xfrm>
          <a:prstGeom prst="rect">
            <a:avLst/>
          </a:prstGeom>
          <a:noFill/>
          <a:ln>
            <a:noFill/>
          </a:ln>
        </p:spPr>
      </p:pic>
      <p:pic>
        <p:nvPicPr>
          <p:cNvPr id="684" name="Google Shape;684;p67"/>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685" name="Google Shape;685;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71</a:t>
            </a:fld>
            <a:endParaRPr>
              <a:solidFill>
                <a:srgbClr val="00000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LTORG : (Literal Origin) </a:t>
            </a:r>
            <a:endParaRPr lang="en-US" dirty="0"/>
          </a:p>
        </p:txBody>
      </p:sp>
      <p:sp>
        <p:nvSpPr>
          <p:cNvPr id="4" name="Text Placeholder 3"/>
          <p:cNvSpPr>
            <a:spLocks noGrp="1"/>
          </p:cNvSpPr>
          <p:nvPr>
            <p:ph type="body" idx="1"/>
          </p:nvPr>
        </p:nvSpPr>
        <p:spPr/>
        <p:txBody>
          <a:bodyPr/>
          <a:lstStyle/>
          <a:p>
            <a:r>
              <a:rPr lang="en-US" dirty="0" smtClean="0"/>
              <a:t>Where should the assembler place literals ?</a:t>
            </a:r>
          </a:p>
          <a:p>
            <a:pPr lvl="1"/>
            <a:r>
              <a:rPr lang="en-US" dirty="0" smtClean="0"/>
              <a:t> It should be placed such that the control never reaches it during the execution of a program. </a:t>
            </a:r>
          </a:p>
          <a:p>
            <a:pPr lvl="1"/>
            <a:r>
              <a:rPr lang="en-US" dirty="0" smtClean="0"/>
              <a:t>By default, the assembler places the literals after the END statement. </a:t>
            </a:r>
          </a:p>
          <a:p>
            <a:pPr lvl="1"/>
            <a:r>
              <a:rPr lang="en-US" dirty="0" smtClean="0"/>
              <a:t>LTROG statement permits a programmer to specify where literals should be placed. </a:t>
            </a:r>
            <a:endParaRPr lang="en-US"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normAutofit fontScale="70000" lnSpcReduction="20000"/>
          </a:bodyPr>
          <a:lstStyle/>
          <a:p>
            <a:r>
              <a:rPr lang="en-US" b="1" dirty="0" smtClean="0"/>
              <a:t>LTORG :-</a:t>
            </a:r>
            <a:r>
              <a:rPr lang="en-US" dirty="0" smtClean="0"/>
              <a:t> This directive is used to assign memory locations to immediate value in between program.</a:t>
            </a:r>
          </a:p>
          <a:p>
            <a:r>
              <a:rPr lang="en-US" dirty="0" smtClean="0"/>
              <a:t>Use the LTORG instruction so that the assembler can collect and assemble literals into a literal pool.</a:t>
            </a:r>
          </a:p>
          <a:p>
            <a:r>
              <a:rPr lang="en-US" dirty="0" smtClean="0"/>
              <a:t>A literal pool contains the literals you specify in a source module either after the preceding LTORG instruction, or after the beginning of the source module.</a:t>
            </a:r>
          </a:p>
          <a:p>
            <a:r>
              <a:rPr lang="en-US" dirty="0" smtClean="0"/>
              <a:t>The creation of a literal pool gives the following advantages:</a:t>
            </a:r>
          </a:p>
          <a:p>
            <a:pPr lvl="1"/>
            <a:r>
              <a:rPr lang="en-US" dirty="0" smtClean="0"/>
              <a:t>Automatic organization of the literal data into sections that are correctly aligned and arranged so that minimal space is wasted in the literal pool.</a:t>
            </a:r>
          </a:p>
          <a:p>
            <a:pPr lvl="1"/>
            <a:r>
              <a:rPr lang="en-US" dirty="0" smtClean="0"/>
              <a:t>Assembling of duplicate data into the same area.</a:t>
            </a:r>
          </a:p>
          <a:p>
            <a:pPr lvl="1"/>
            <a:r>
              <a:rPr lang="en-US" dirty="0" smtClean="0"/>
              <a:t>Because all literals are cross-referenced, you can find the literal constant in the pool into which it has been assembled.</a:t>
            </a:r>
          </a:p>
          <a:p>
            <a:endParaRPr lang="en-US"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73</a:t>
            </a:fld>
            <a:endParaRPr lang="en-US"/>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gcaae4fda1e_0_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74</a:t>
            </a:fld>
            <a:endParaRPr/>
          </a:p>
        </p:txBody>
      </p:sp>
      <p:pic>
        <p:nvPicPr>
          <p:cNvPr id="652" name="Google Shape;652;gcaae4fda1e_0_2"/>
          <p:cNvPicPr preferRelativeResize="0"/>
          <p:nvPr/>
        </p:nvPicPr>
        <p:blipFill>
          <a:blip r:embed="rId3">
            <a:alphaModFix/>
          </a:blip>
          <a:stretch>
            <a:fillRect/>
          </a:stretch>
        </p:blipFill>
        <p:spPr>
          <a:xfrm>
            <a:off x="152400" y="152400"/>
            <a:ext cx="8940800" cy="6705600"/>
          </a:xfrm>
          <a:prstGeom prst="rect">
            <a:avLst/>
          </a:prstGeom>
          <a:noFill/>
          <a:ln>
            <a:noFill/>
          </a:ln>
        </p:spPr>
      </p:pic>
      <p:pic>
        <p:nvPicPr>
          <p:cNvPr id="653" name="Google Shape;653;gcaae4fda1e_0_2"/>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75</a:t>
            </a:fld>
            <a:endParaRPr lang="en-US"/>
          </a:p>
        </p:txBody>
      </p:sp>
      <p:sp>
        <p:nvSpPr>
          <p:cNvPr id="3" name="Rectangle 2"/>
          <p:cNvSpPr/>
          <p:nvPr/>
        </p:nvSpPr>
        <p:spPr>
          <a:xfrm>
            <a:off x="555674" y="225083"/>
            <a:ext cx="4572000" cy="1231106"/>
          </a:xfrm>
          <a:prstGeom prst="rect">
            <a:avLst/>
          </a:prstGeom>
        </p:spPr>
        <p:txBody>
          <a:bodyPr wrap="square">
            <a:spAutoFit/>
          </a:bodyPr>
          <a:lstStyle/>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START   200      </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MOVER AREG,A           🡪    200</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MOVEM BREG,=‘2’      🡪    201</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ADD AREG,=‘2’             🡪    202</a:t>
            </a:r>
            <a:endParaRPr lang="en-US" sz="1600" dirty="0"/>
          </a:p>
        </p:txBody>
      </p:sp>
      <p:sp>
        <p:nvSpPr>
          <p:cNvPr id="4" name="Rectangle 3"/>
          <p:cNvSpPr/>
          <p:nvPr/>
        </p:nvSpPr>
        <p:spPr>
          <a:xfrm>
            <a:off x="581465" y="2023403"/>
            <a:ext cx="4572000" cy="1231106"/>
          </a:xfrm>
          <a:prstGeom prst="rect">
            <a:avLst/>
          </a:prstGeom>
        </p:spPr>
        <p:txBody>
          <a:bodyPr wrap="square">
            <a:spAutoFit/>
          </a:bodyPr>
          <a:lstStyle/>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START</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MOVER AREG,A           🡪    0</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MOVEM BREG,=‘2’      🡪    1</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ADD AREG,=‘2’             🡪    2</a:t>
            </a:r>
            <a:endParaRPr lang="en-US" sz="1600" dirty="0"/>
          </a:p>
        </p:txBody>
      </p:sp>
      <p:sp>
        <p:nvSpPr>
          <p:cNvPr id="5" name="Rectangle 4"/>
          <p:cNvSpPr/>
          <p:nvPr/>
        </p:nvSpPr>
        <p:spPr>
          <a:xfrm>
            <a:off x="1859280" y="4454769"/>
            <a:ext cx="4572000" cy="1231106"/>
          </a:xfrm>
          <a:prstGeom prst="rect">
            <a:avLst/>
          </a:prstGeom>
        </p:spPr>
        <p:txBody>
          <a:bodyPr wrap="square">
            <a:spAutoFit/>
          </a:bodyPr>
          <a:lstStyle/>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START   500</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MOVER AREG,A           🡪    </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MOVEM BREG,=‘2’      🡪    </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ADD AREG,=‘2’             🡪    </a:t>
            </a:r>
            <a:endParaRPr lang="en-US" sz="16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caae4fda1e_0_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76</a:t>
            </a:fld>
            <a:endParaRPr/>
          </a:p>
        </p:txBody>
      </p:sp>
      <p:pic>
        <p:nvPicPr>
          <p:cNvPr id="660" name="Google Shape;660;gcaae4fda1e_0_9"/>
          <p:cNvPicPr preferRelativeResize="0"/>
          <p:nvPr/>
        </p:nvPicPr>
        <p:blipFill rotWithShape="1">
          <a:blip r:embed="rId3">
            <a:alphaModFix/>
          </a:blip>
          <a:srcRect l="2070" r="-2069"/>
          <a:stretch/>
        </p:blipFill>
        <p:spPr>
          <a:xfrm>
            <a:off x="152400" y="152400"/>
            <a:ext cx="8940800" cy="6705600"/>
          </a:xfrm>
          <a:prstGeom prst="rect">
            <a:avLst/>
          </a:prstGeom>
          <a:noFill/>
          <a:ln>
            <a:noFill/>
          </a:ln>
        </p:spPr>
      </p:pic>
      <p:pic>
        <p:nvPicPr>
          <p:cNvPr id="661" name="Google Shape;661;gcaae4fda1e_0_9"/>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caae4fda1e_0_1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77</a:t>
            </a:fld>
            <a:endParaRPr/>
          </a:p>
        </p:txBody>
      </p:sp>
      <p:pic>
        <p:nvPicPr>
          <p:cNvPr id="668" name="Google Shape;668;gcaae4fda1e_0_15"/>
          <p:cNvPicPr preferRelativeResize="0"/>
          <p:nvPr/>
        </p:nvPicPr>
        <p:blipFill>
          <a:blip r:embed="rId3">
            <a:alphaModFix/>
          </a:blip>
          <a:stretch>
            <a:fillRect/>
          </a:stretch>
        </p:blipFill>
        <p:spPr>
          <a:xfrm>
            <a:off x="838200" y="660400"/>
            <a:ext cx="7848600" cy="5551850"/>
          </a:xfrm>
          <a:prstGeom prst="rect">
            <a:avLst/>
          </a:prstGeom>
          <a:noFill/>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caae4fda1e_0_2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78</a:t>
            </a:fld>
            <a:endParaRPr/>
          </a:p>
        </p:txBody>
      </p:sp>
      <p:pic>
        <p:nvPicPr>
          <p:cNvPr id="683" name="Google Shape;683;gcaae4fda1e_0_25"/>
          <p:cNvPicPr preferRelativeResize="0"/>
          <p:nvPr/>
        </p:nvPicPr>
        <p:blipFill>
          <a:blip r:embed="rId3">
            <a:alphaModFix/>
          </a:blip>
          <a:stretch>
            <a:fillRect/>
          </a:stretch>
        </p:blipFill>
        <p:spPr>
          <a:xfrm>
            <a:off x="1274125" y="993700"/>
            <a:ext cx="7869875" cy="5902396"/>
          </a:xfrm>
          <a:prstGeom prst="rect">
            <a:avLst/>
          </a:prstGeom>
          <a:noFill/>
          <a:ln>
            <a:noFill/>
          </a:ln>
        </p:spPr>
      </p:pic>
      <p:pic>
        <p:nvPicPr>
          <p:cNvPr id="684" name="Google Shape;684;gcaae4fda1e_0_25"/>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79</a:t>
            </a:fld>
            <a:endParaRPr lang="en-US"/>
          </a:p>
        </p:txBody>
      </p:sp>
      <p:sp>
        <p:nvSpPr>
          <p:cNvPr id="3" name="Rectangle 2"/>
          <p:cNvSpPr/>
          <p:nvPr/>
        </p:nvSpPr>
        <p:spPr>
          <a:xfrm>
            <a:off x="555674" y="225083"/>
            <a:ext cx="4572000" cy="1826141"/>
          </a:xfrm>
          <a:prstGeom prst="rect">
            <a:avLst/>
          </a:prstGeom>
        </p:spPr>
        <p:txBody>
          <a:bodyPr wrap="square">
            <a:spAutoFit/>
          </a:bodyPr>
          <a:lstStyle/>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START   200      </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MOVER AREG,A           🡪    200</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MOVEM BREG,=‘2’      🡪    201</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ADD AREG,=‘2’             🡪    202</a:t>
            </a:r>
          </a:p>
          <a:p>
            <a:pPr marL="342900" lvl="0" indent="-342900">
              <a:spcBef>
                <a:spcPts val="400"/>
              </a:spcBef>
              <a:buClr>
                <a:schemeClr val="dk1"/>
              </a:buClr>
              <a:buSzPts val="2000"/>
            </a:pPr>
            <a:r>
              <a:rPr lang="en-US" sz="1600" dirty="0" smtClean="0">
                <a:solidFill>
                  <a:schemeClr val="dk1"/>
                </a:solidFill>
                <a:latin typeface="Times New Roman"/>
                <a:cs typeface="Times New Roman"/>
                <a:sym typeface="Times New Roman"/>
              </a:rPr>
              <a:t>ORIGIN  </a:t>
            </a:r>
            <a:r>
              <a:rPr lang="en-US" sz="1600" b="1" dirty="0" smtClean="0">
                <a:solidFill>
                  <a:schemeClr val="dk1"/>
                </a:solidFill>
                <a:latin typeface="Times New Roman"/>
                <a:cs typeface="Times New Roman"/>
                <a:sym typeface="Times New Roman"/>
              </a:rPr>
              <a:t>LOOP1</a:t>
            </a:r>
          </a:p>
          <a:p>
            <a:pPr marL="342900" lvl="0" indent="-342900">
              <a:spcBef>
                <a:spcPts val="400"/>
              </a:spcBef>
              <a:buClr>
                <a:schemeClr val="dk1"/>
              </a:buClr>
              <a:buSzPts val="2000"/>
            </a:pPr>
            <a:r>
              <a:rPr lang="en-US" sz="1600" dirty="0" smtClean="0">
                <a:solidFill>
                  <a:schemeClr val="dk1"/>
                </a:solidFill>
                <a:latin typeface="Times New Roman"/>
                <a:cs typeface="Times New Roman"/>
                <a:sym typeface="Times New Roman"/>
              </a:rPr>
              <a:t>MOVER CREG, D</a:t>
            </a:r>
            <a:endParaRPr lang="en-US" sz="1600" dirty="0"/>
          </a:p>
        </p:txBody>
      </p:sp>
      <p:sp>
        <p:nvSpPr>
          <p:cNvPr id="4" name="TextBox 3"/>
          <p:cNvSpPr txBox="1"/>
          <p:nvPr/>
        </p:nvSpPr>
        <p:spPr>
          <a:xfrm>
            <a:off x="6260123" y="689317"/>
            <a:ext cx="2574388" cy="307777"/>
          </a:xfrm>
          <a:prstGeom prst="rect">
            <a:avLst/>
          </a:prstGeom>
          <a:noFill/>
        </p:spPr>
        <p:txBody>
          <a:bodyPr wrap="square" rtlCol="0">
            <a:spAutoFit/>
          </a:bodyPr>
          <a:lstStyle/>
          <a:p>
            <a:r>
              <a:rPr lang="en-US" dirty="0" smtClean="0"/>
              <a:t>LOOP1  has address 500</a:t>
            </a:r>
            <a:endParaRPr lang="en-US" dirty="0"/>
          </a:p>
        </p:txBody>
      </p:sp>
      <p:sp>
        <p:nvSpPr>
          <p:cNvPr id="5" name="Rectangle 4"/>
          <p:cNvSpPr/>
          <p:nvPr/>
        </p:nvSpPr>
        <p:spPr>
          <a:xfrm>
            <a:off x="426720" y="2459501"/>
            <a:ext cx="4572000" cy="1826141"/>
          </a:xfrm>
          <a:prstGeom prst="rect">
            <a:avLst/>
          </a:prstGeom>
        </p:spPr>
        <p:txBody>
          <a:bodyPr wrap="square">
            <a:spAutoFit/>
          </a:bodyPr>
          <a:lstStyle/>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START   200      </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MOVER AREG,A           🡪    200</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MOVEM BREG,=‘2’      🡪    201</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ADD AREG,=‘2’             🡪    202</a:t>
            </a:r>
          </a:p>
          <a:p>
            <a:pPr marL="342900" lvl="0" indent="-342900">
              <a:spcBef>
                <a:spcPts val="400"/>
              </a:spcBef>
              <a:buClr>
                <a:schemeClr val="dk1"/>
              </a:buClr>
              <a:buSzPts val="2000"/>
            </a:pPr>
            <a:r>
              <a:rPr lang="en-US" sz="1600" dirty="0" smtClean="0">
                <a:solidFill>
                  <a:schemeClr val="dk1"/>
                </a:solidFill>
                <a:latin typeface="Times New Roman"/>
                <a:cs typeface="Times New Roman"/>
                <a:sym typeface="Times New Roman"/>
              </a:rPr>
              <a:t>ORIGIN  </a:t>
            </a:r>
            <a:r>
              <a:rPr lang="en-US" sz="1600" b="1" dirty="0" smtClean="0">
                <a:solidFill>
                  <a:schemeClr val="dk1"/>
                </a:solidFill>
                <a:latin typeface="Times New Roman"/>
                <a:cs typeface="Times New Roman"/>
                <a:sym typeface="Times New Roman"/>
              </a:rPr>
              <a:t>LOOP1+10</a:t>
            </a:r>
          </a:p>
          <a:p>
            <a:pPr marL="342900" lvl="0" indent="-342900">
              <a:spcBef>
                <a:spcPts val="400"/>
              </a:spcBef>
              <a:buClr>
                <a:schemeClr val="dk1"/>
              </a:buClr>
              <a:buSzPts val="2000"/>
            </a:pPr>
            <a:r>
              <a:rPr lang="en-US" sz="1600" dirty="0" smtClean="0">
                <a:solidFill>
                  <a:schemeClr val="dk1"/>
                </a:solidFill>
                <a:latin typeface="Times New Roman"/>
                <a:cs typeface="Times New Roman"/>
                <a:sym typeface="Times New Roman"/>
              </a:rPr>
              <a:t>MOVER CREG, D</a:t>
            </a:r>
            <a:endParaRPr lang="en-US" sz="1600" dirty="0"/>
          </a:p>
        </p:txBody>
      </p:sp>
      <p:sp>
        <p:nvSpPr>
          <p:cNvPr id="6" name="Rectangle 5"/>
          <p:cNvSpPr/>
          <p:nvPr/>
        </p:nvSpPr>
        <p:spPr>
          <a:xfrm>
            <a:off x="522849" y="4707987"/>
            <a:ext cx="4572000" cy="1826141"/>
          </a:xfrm>
          <a:prstGeom prst="rect">
            <a:avLst/>
          </a:prstGeom>
        </p:spPr>
        <p:txBody>
          <a:bodyPr wrap="square">
            <a:spAutoFit/>
          </a:bodyPr>
          <a:lstStyle/>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START   200      </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MOVER AREG,A           🡪    200</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MOVEM BREG,=‘2’      🡪    201</a:t>
            </a:r>
          </a:p>
          <a:p>
            <a:pPr marL="342900" lvl="0" indent="-342900">
              <a:spcBef>
                <a:spcPts val="400"/>
              </a:spcBef>
              <a:buClr>
                <a:schemeClr val="dk1"/>
              </a:buClr>
              <a:buSzPts val="2000"/>
            </a:pPr>
            <a:r>
              <a:rPr lang="en-US" sz="1600" dirty="0" smtClean="0">
                <a:solidFill>
                  <a:schemeClr val="dk1"/>
                </a:solidFill>
                <a:latin typeface="Times New Roman"/>
                <a:ea typeface="Times New Roman"/>
                <a:cs typeface="Times New Roman"/>
                <a:sym typeface="Times New Roman"/>
              </a:rPr>
              <a:t>ADD AREG,=‘2’             🡪    202</a:t>
            </a:r>
          </a:p>
          <a:p>
            <a:pPr marL="342900" lvl="0" indent="-342900">
              <a:spcBef>
                <a:spcPts val="400"/>
              </a:spcBef>
              <a:buClr>
                <a:schemeClr val="dk1"/>
              </a:buClr>
              <a:buSzPts val="2000"/>
            </a:pPr>
            <a:r>
              <a:rPr lang="en-US" sz="1600" dirty="0" smtClean="0">
                <a:solidFill>
                  <a:schemeClr val="dk1"/>
                </a:solidFill>
                <a:latin typeface="Times New Roman"/>
                <a:cs typeface="Times New Roman"/>
                <a:sym typeface="Times New Roman"/>
              </a:rPr>
              <a:t>ORIGIN  </a:t>
            </a:r>
            <a:r>
              <a:rPr lang="en-US" sz="1600" b="1" dirty="0" smtClean="0">
                <a:solidFill>
                  <a:schemeClr val="dk1"/>
                </a:solidFill>
                <a:latin typeface="Times New Roman"/>
                <a:cs typeface="Times New Roman"/>
                <a:sym typeface="Times New Roman"/>
              </a:rPr>
              <a:t>700</a:t>
            </a:r>
          </a:p>
          <a:p>
            <a:pPr marL="342900" lvl="0" indent="-342900">
              <a:spcBef>
                <a:spcPts val="400"/>
              </a:spcBef>
              <a:buClr>
                <a:schemeClr val="dk1"/>
              </a:buClr>
              <a:buSzPts val="2000"/>
            </a:pPr>
            <a:r>
              <a:rPr lang="en-US" sz="1600" dirty="0" smtClean="0">
                <a:solidFill>
                  <a:schemeClr val="dk1"/>
                </a:solidFill>
                <a:latin typeface="Times New Roman"/>
                <a:cs typeface="Times New Roman"/>
                <a:sym typeface="Times New Roman"/>
              </a:rPr>
              <a:t>MOVER CREG, D</a:t>
            </a:r>
            <a:endParaRPr 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9"/>
          <p:cNvSpPr txBox="1">
            <a:spLocks noGrp="1"/>
          </p:cNvSpPr>
          <p:nvPr>
            <p:ph type="title"/>
          </p:nvPr>
        </p:nvSpPr>
        <p:spPr>
          <a:xfrm>
            <a:off x="152400" y="152400"/>
            <a:ext cx="8839200" cy="9589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Times New Roman"/>
              <a:buNone/>
            </a:pPr>
            <a:r>
              <a:rPr lang="en-US">
                <a:solidFill>
                  <a:srgbClr val="002060"/>
                </a:solidFill>
                <a:latin typeface="Times New Roman"/>
                <a:ea typeface="Times New Roman"/>
                <a:cs typeface="Times New Roman"/>
                <a:sym typeface="Times New Roman"/>
              </a:rPr>
              <a:t>System Control Programs-OS</a:t>
            </a:r>
            <a:endParaRPr>
              <a:solidFill>
                <a:srgbClr val="002060"/>
              </a:solidFill>
              <a:latin typeface="Times New Roman"/>
              <a:ea typeface="Times New Roman"/>
              <a:cs typeface="Times New Roman"/>
              <a:sym typeface="Times New Roman"/>
            </a:endParaRPr>
          </a:p>
        </p:txBody>
      </p:sp>
      <p:sp>
        <p:nvSpPr>
          <p:cNvPr id="198" name="Google Shape;198;p9"/>
          <p:cNvSpPr txBox="1">
            <a:spLocks noGrp="1"/>
          </p:cNvSpPr>
          <p:nvPr>
            <p:ph type="body" idx="1"/>
          </p:nvPr>
        </p:nvSpPr>
        <p:spPr>
          <a:xfrm>
            <a:off x="152400" y="1364566"/>
            <a:ext cx="8839200" cy="496003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An OS is an integrated set of specialized  programs that are used to manage overall resources of and  operations of the computer.</a:t>
            </a:r>
            <a:endParaRPr sz="2400">
              <a:solidFill>
                <a:schemeClr val="dk1"/>
              </a:solidFill>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a:p>
        </p:txBody>
      </p:sp>
      <p:sp>
        <p:nvSpPr>
          <p:cNvPr id="199" name="Google Shape;199;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8</a:t>
            </a:fld>
            <a:endParaRPr>
              <a:solidFill>
                <a:srgbClr val="000000"/>
              </a:solidFill>
            </a:endParaRPr>
          </a:p>
        </p:txBody>
      </p:sp>
      <p:sp>
        <p:nvSpPr>
          <p:cNvPr id="200" name="Google Shape;200;p9"/>
          <p:cNvSpPr/>
          <p:nvPr/>
        </p:nvSpPr>
        <p:spPr>
          <a:xfrm>
            <a:off x="228600" y="2666936"/>
            <a:ext cx="8436864" cy="34525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01" name="Google Shape;201;p9"/>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caae4fda1e_0_3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80</a:t>
            </a:fld>
            <a:endParaRPr/>
          </a:p>
        </p:txBody>
      </p:sp>
      <p:pic>
        <p:nvPicPr>
          <p:cNvPr id="691" name="Google Shape;691;gcaae4fda1e_0_30"/>
          <p:cNvPicPr preferRelativeResize="0"/>
          <p:nvPr/>
        </p:nvPicPr>
        <p:blipFill>
          <a:blip r:embed="rId3">
            <a:alphaModFix/>
          </a:blip>
          <a:stretch>
            <a:fillRect/>
          </a:stretch>
        </p:blipFill>
        <p:spPr>
          <a:xfrm>
            <a:off x="1335700" y="1039875"/>
            <a:ext cx="7351099" cy="5513325"/>
          </a:xfrm>
          <a:prstGeom prst="rect">
            <a:avLst/>
          </a:prstGeom>
          <a:noFill/>
          <a:ln>
            <a:noFill/>
          </a:ln>
        </p:spPr>
      </p:pic>
      <p:pic>
        <p:nvPicPr>
          <p:cNvPr id="692" name="Google Shape;692;gcaae4fda1e_0_30"/>
          <p:cNvPicPr preferRelativeResize="0"/>
          <p:nvPr/>
        </p:nvPicPr>
        <p:blipFill rotWithShape="1">
          <a:blip r:embed="rId4">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68"/>
          <p:cNvPicPr preferRelativeResize="0"/>
          <p:nvPr/>
        </p:nvPicPr>
        <p:blipFill rotWithShape="1">
          <a:blip r:embed="rId3">
            <a:alphaModFix/>
          </a:blip>
          <a:srcRect/>
          <a:stretch/>
        </p:blipFill>
        <p:spPr>
          <a:xfrm>
            <a:off x="0" y="50800"/>
            <a:ext cx="1143000" cy="782638"/>
          </a:xfrm>
          <a:prstGeom prst="rect">
            <a:avLst/>
          </a:prstGeom>
          <a:noFill/>
          <a:ln>
            <a:noFill/>
          </a:ln>
        </p:spPr>
      </p:pic>
      <p:sp>
        <p:nvSpPr>
          <p:cNvPr id="692" name="Google Shape;692;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81</a:t>
            </a:fld>
            <a:endParaRPr>
              <a:solidFill>
                <a:srgbClr val="000000"/>
              </a:solidFill>
            </a:endParaRPr>
          </a:p>
        </p:txBody>
      </p:sp>
      <p:sp>
        <p:nvSpPr>
          <p:cNvPr id="693" name="Google Shape;693;p68"/>
          <p:cNvSpPr txBox="1"/>
          <p:nvPr/>
        </p:nvSpPr>
        <p:spPr>
          <a:xfrm>
            <a:off x="381000" y="685800"/>
            <a:ext cx="5668108" cy="4645855"/>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a:t>
            </a:r>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MOVER AREG,A           🡪    200</a:t>
            </a: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MOVEM BREG,=‘2’      🡪    201</a:t>
            </a: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ADD AREG,=‘2’             🡪    202</a:t>
            </a: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SUB BREG,=‘3’              🡪    203</a:t>
            </a: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LTORG                            🡪    204 (  for = ‘2’  )  </a:t>
            </a:r>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    205 (  for = ‘3’ )</a:t>
            </a: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MOVER AREG,=‘4 ’      🡪    206 </a:t>
            </a: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ADD BREG,=‘2’             🡪    207 </a:t>
            </a: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A    DC   5                       🡪    208</a:t>
            </a:r>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END                                🡪    209   ( for =‘4 ‘ )  </a:t>
            </a:r>
            <a:endParaRPr/>
          </a:p>
          <a:p>
            <a:pPr marL="342900" marR="0" lvl="0" indent="-3429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    210   (  for =‘2’ )  </a:t>
            </a:r>
            <a:endParaRPr sz="2000" b="0" i="0" u="none" strike="noStrike" cap="none">
              <a:solidFill>
                <a:schemeClr val="dk1"/>
              </a:solidFill>
              <a:latin typeface="Times New Roman"/>
              <a:ea typeface="Times New Roman"/>
              <a:cs typeface="Times New Roman"/>
              <a:sym typeface="Times New Roman"/>
            </a:endParaRPr>
          </a:p>
        </p:txBody>
      </p:sp>
      <p:graphicFrame>
        <p:nvGraphicFramePr>
          <p:cNvPr id="694" name="Google Shape;694;p68"/>
          <p:cNvGraphicFramePr/>
          <p:nvPr/>
        </p:nvGraphicFramePr>
        <p:xfrm>
          <a:off x="4656443" y="126610"/>
          <a:ext cx="4220325" cy="2377500"/>
        </p:xfrm>
        <a:graphic>
          <a:graphicData uri="http://schemas.openxmlformats.org/drawingml/2006/table">
            <a:tbl>
              <a:tblPr firstRow="1" bandRow="1">
                <a:noFill/>
                <a:tableStyleId>{62730508-98E4-418B-85D0-A03E1D00DE6A}</a:tableStyleId>
              </a:tblPr>
              <a:tblGrid>
                <a:gridCol w="1406775"/>
                <a:gridCol w="1406775"/>
                <a:gridCol w="1406775"/>
              </a:tblGrid>
              <a:tr h="370850">
                <a:tc gridSpan="3">
                  <a:txBody>
                    <a:bodyPr/>
                    <a:lstStyle/>
                    <a:p>
                      <a:pPr marL="342900" marR="0" lvl="0" indent="-34290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LITTAB</a:t>
                      </a:r>
                      <a:endParaRPr/>
                    </a:p>
                  </a:txBody>
                  <a:tcPr marL="91450" marR="91450" marT="45725" marB="45725">
                    <a:solidFill>
                      <a:srgbClr val="93B3D7"/>
                    </a:solidFill>
                  </a:tcPr>
                </a:tc>
                <a:tc hMerge="1">
                  <a:txBody>
                    <a:bodyPr/>
                    <a:lstStyle/>
                    <a:p>
                      <a:endParaRPr lang="en-US"/>
                    </a:p>
                  </a:txBody>
                  <a:tcPr/>
                </a:tc>
                <a:tc hMerge="1">
                  <a:txBody>
                    <a:bodyPr/>
                    <a:lstStyle/>
                    <a:p>
                      <a:endParaRPr lang="en-US"/>
                    </a:p>
                  </a:txBody>
                  <a:tcPr/>
                </a:tc>
              </a:tr>
              <a:tr h="370850">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u="none" strike="noStrike" cap="none"/>
                        <a:t>Literal no.         </a:t>
                      </a:r>
                      <a:endParaRPr sz="2000" b="0" i="0" u="none" strike="noStrike" cap="none">
                        <a:solidFill>
                          <a:schemeClr val="dk1"/>
                        </a:solidFill>
                        <a:latin typeface="Times New Roman"/>
                        <a:ea typeface="Times New Roman"/>
                        <a:cs typeface="Times New Roman"/>
                        <a:sym typeface="Times New Roman"/>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u="none" strike="noStrike" cap="none"/>
                        <a:t>Literal</a:t>
                      </a:r>
                      <a:endParaRPr sz="2000" b="0" i="0" u="none" strike="noStrike" cap="none">
                        <a:solidFill>
                          <a:schemeClr val="dk1"/>
                        </a:solidFill>
                        <a:latin typeface="Times New Roman"/>
                        <a:ea typeface="Times New Roman"/>
                        <a:cs typeface="Times New Roman"/>
                        <a:sym typeface="Times New Roman"/>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u="none" strike="noStrike" cap="none"/>
                        <a:t>Address </a:t>
                      </a:r>
                      <a:endParaRPr sz="2000" b="0" i="0" u="none" strike="noStrike" cap="none">
                        <a:solidFill>
                          <a:schemeClr val="dk1"/>
                        </a:solidFill>
                        <a:latin typeface="Times New Roman"/>
                        <a:ea typeface="Times New Roman"/>
                        <a:cs typeface="Times New Roman"/>
                        <a:sym typeface="Times New Roman"/>
                      </a:endParaRPr>
                    </a:p>
                  </a:txBody>
                  <a:tcPr marL="91450" marR="91450" marT="45725" marB="45725"/>
                </a:tc>
              </a:tr>
              <a:tr h="370850">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1</a:t>
                      </a:r>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=‘2’</a:t>
                      </a:r>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204</a:t>
                      </a:r>
                      <a:endParaRPr/>
                    </a:p>
                  </a:txBody>
                  <a:tcPr marL="91450" marR="91450" marT="45725" marB="45725"/>
                </a:tc>
              </a:tr>
              <a:tr h="370850">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2</a:t>
                      </a:r>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=‘3’</a:t>
                      </a:r>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205</a:t>
                      </a:r>
                      <a:endParaRPr/>
                    </a:p>
                  </a:txBody>
                  <a:tcPr marL="91450" marR="91450" marT="45725" marB="45725"/>
                </a:tc>
              </a:tr>
              <a:tr h="370850">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3</a:t>
                      </a:r>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=‘4’</a:t>
                      </a:r>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209</a:t>
                      </a:r>
                      <a:endParaRPr/>
                    </a:p>
                  </a:txBody>
                  <a:tcPr marL="91450" marR="91450" marT="45725" marB="45725"/>
                </a:tc>
              </a:tr>
              <a:tr h="293475">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4</a:t>
                      </a:r>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=‘2’</a:t>
                      </a:r>
                      <a:endParaRPr/>
                    </a:p>
                  </a:txBody>
                  <a:tcPr marL="91450" marR="91450" marT="45725" marB="45725"/>
                </a:tc>
                <a:tc>
                  <a:txBody>
                    <a:bodyPr/>
                    <a:lstStyle/>
                    <a:p>
                      <a:pPr marL="342900" marR="0" lvl="0" indent="-34290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210</a:t>
                      </a:r>
                      <a:endParaRPr/>
                    </a:p>
                  </a:txBody>
                  <a:tcPr marL="91450" marR="91450" marT="45725" marB="45725"/>
                </a:tc>
              </a:tr>
            </a:tbl>
          </a:graphicData>
        </a:graphic>
      </p:graphicFrame>
      <p:graphicFrame>
        <p:nvGraphicFramePr>
          <p:cNvPr id="695" name="Google Shape;695;p68"/>
          <p:cNvGraphicFramePr/>
          <p:nvPr/>
        </p:nvGraphicFramePr>
        <p:xfrm>
          <a:off x="5821717" y="2811194"/>
          <a:ext cx="2813550" cy="792500"/>
        </p:xfrm>
        <a:graphic>
          <a:graphicData uri="http://schemas.openxmlformats.org/drawingml/2006/table">
            <a:tbl>
              <a:tblPr firstRow="1" bandRow="1">
                <a:noFill/>
                <a:tableStyleId>{62730508-98E4-418B-85D0-A03E1D00DE6A}</a:tableStyleId>
              </a:tblPr>
              <a:tblGrid>
                <a:gridCol w="2813550"/>
              </a:tblGrid>
              <a:tr h="370850">
                <a:tc>
                  <a:txBody>
                    <a:bodyPr/>
                    <a:lstStyle/>
                    <a:p>
                      <a:pPr marL="342900" marR="0" lvl="0" indent="-34290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POOLTAB[1]=1</a:t>
                      </a:r>
                      <a:endParaRPr/>
                    </a:p>
                  </a:txBody>
                  <a:tcPr marL="91450" marR="91450" marT="45725" marB="45725">
                    <a:solidFill>
                      <a:srgbClr val="93B3D7"/>
                    </a:solidFill>
                  </a:tcPr>
                </a:tc>
              </a:tr>
              <a:tr h="370850">
                <a:tc>
                  <a:txBody>
                    <a:bodyPr/>
                    <a:lstStyle/>
                    <a:p>
                      <a:pPr marL="342900" marR="0" lvl="0" indent="-34290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POOLTAB[2]=3</a:t>
                      </a:r>
                      <a:endParaRPr sz="2000" b="0" i="0" u="none" strike="noStrike" cap="none">
                        <a:solidFill>
                          <a:schemeClr val="dk1"/>
                        </a:solidFill>
                        <a:latin typeface="Times New Roman"/>
                        <a:ea typeface="Times New Roman"/>
                        <a:cs typeface="Times New Roman"/>
                        <a:sym typeface="Times New Roman"/>
                      </a:endParaRPr>
                    </a:p>
                  </a:txBody>
                  <a:tcPr marL="91450" marR="91450" marT="45725" marB="45725">
                    <a:solidFill>
                      <a:srgbClr val="93B3D7"/>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4"/>
                                        </p:tgtEl>
                                        <p:attrNameLst>
                                          <p:attrName>style.visibility</p:attrName>
                                        </p:attrNameLst>
                                      </p:cBhvr>
                                      <p:to>
                                        <p:strVal val="visible"/>
                                      </p:to>
                                    </p:set>
                                    <p:anim calcmode="lin" valueType="num">
                                      <p:cBhvr additive="base">
                                        <p:cTn id="7" dur="500"/>
                                        <p:tgtEl>
                                          <p:spTgt spid="69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95"/>
                                        </p:tgtEl>
                                        <p:attrNameLst>
                                          <p:attrName>style.visibility</p:attrName>
                                        </p:attrNameLst>
                                      </p:cBhvr>
                                      <p:to>
                                        <p:strVal val="visible"/>
                                      </p:to>
                                    </p:set>
                                    <p:anim calcmode="lin" valueType="num">
                                      <p:cBhvr additive="base">
                                        <p:cTn id="12" dur="500"/>
                                        <p:tgtEl>
                                          <p:spTgt spid="6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69" descr="preencoded.png"/>
          <p:cNvPicPr preferRelativeResize="0"/>
          <p:nvPr/>
        </p:nvPicPr>
        <p:blipFill rotWithShape="1">
          <a:blip r:embed="rId3">
            <a:alphaModFix/>
          </a:blip>
          <a:srcRect/>
          <a:stretch/>
        </p:blipFill>
        <p:spPr>
          <a:xfrm>
            <a:off x="1184166" y="22773"/>
            <a:ext cx="6835226" cy="6835227"/>
          </a:xfrm>
          <a:prstGeom prst="rect">
            <a:avLst/>
          </a:prstGeom>
          <a:noFill/>
          <a:ln>
            <a:noFill/>
          </a:ln>
        </p:spPr>
      </p:pic>
      <p:pic>
        <p:nvPicPr>
          <p:cNvPr id="702" name="Google Shape;702;p69"/>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703" name="Google Shape;703;p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82</a:t>
            </a:fld>
            <a:endParaRPr>
              <a:solidFill>
                <a:srgbClr val="000000"/>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p70" descr="preencoded.png"/>
          <p:cNvPicPr preferRelativeResize="0"/>
          <p:nvPr/>
        </p:nvPicPr>
        <p:blipFill rotWithShape="1">
          <a:blip r:embed="rId3">
            <a:alphaModFix/>
          </a:blip>
          <a:srcRect/>
          <a:stretch/>
        </p:blipFill>
        <p:spPr>
          <a:xfrm>
            <a:off x="1292765" y="75327"/>
            <a:ext cx="6684580" cy="6684580"/>
          </a:xfrm>
          <a:prstGeom prst="rect">
            <a:avLst/>
          </a:prstGeom>
          <a:noFill/>
          <a:ln>
            <a:noFill/>
          </a:ln>
        </p:spPr>
      </p:pic>
      <p:pic>
        <p:nvPicPr>
          <p:cNvPr id="710" name="Google Shape;710;p70"/>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711" name="Google Shape;711;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83</a:t>
            </a:fld>
            <a:endParaRPr>
              <a:solidFill>
                <a:srgbClr val="000000"/>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71" descr="preencoded.png"/>
          <p:cNvPicPr preferRelativeResize="0"/>
          <p:nvPr/>
        </p:nvPicPr>
        <p:blipFill rotWithShape="1">
          <a:blip r:embed="rId3">
            <a:alphaModFix/>
          </a:blip>
          <a:srcRect/>
          <a:stretch/>
        </p:blipFill>
        <p:spPr>
          <a:xfrm>
            <a:off x="1261241" y="56054"/>
            <a:ext cx="6684578" cy="6684577"/>
          </a:xfrm>
          <a:prstGeom prst="rect">
            <a:avLst/>
          </a:prstGeom>
          <a:noFill/>
          <a:ln>
            <a:noFill/>
          </a:ln>
        </p:spPr>
      </p:pic>
      <p:pic>
        <p:nvPicPr>
          <p:cNvPr id="718" name="Google Shape;718;p71"/>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719" name="Google Shape;719;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84</a:t>
            </a:fld>
            <a:endParaRPr>
              <a:solidFill>
                <a:srgbClr val="000000"/>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72" descr="preencoded.png"/>
          <p:cNvPicPr preferRelativeResize="0"/>
          <p:nvPr/>
        </p:nvPicPr>
        <p:blipFill rotWithShape="1">
          <a:blip r:embed="rId3">
            <a:alphaModFix/>
          </a:blip>
          <a:srcRect/>
          <a:stretch/>
        </p:blipFill>
        <p:spPr>
          <a:xfrm>
            <a:off x="1287519" y="84081"/>
            <a:ext cx="6647793" cy="6647793"/>
          </a:xfrm>
          <a:prstGeom prst="rect">
            <a:avLst/>
          </a:prstGeom>
          <a:noFill/>
          <a:ln>
            <a:noFill/>
          </a:ln>
        </p:spPr>
      </p:pic>
      <p:pic>
        <p:nvPicPr>
          <p:cNvPr id="726" name="Google Shape;726;p72"/>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727" name="Google Shape;727;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85</a:t>
            </a:fld>
            <a:endParaRPr>
              <a:solidFill>
                <a:srgbClr val="000000"/>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733" name="Google Shape;733;p73" descr="preencoded.png"/>
          <p:cNvPicPr preferRelativeResize="0"/>
          <p:nvPr/>
        </p:nvPicPr>
        <p:blipFill rotWithShape="1">
          <a:blip r:embed="rId3">
            <a:alphaModFix/>
          </a:blip>
          <a:srcRect/>
          <a:stretch/>
        </p:blipFill>
        <p:spPr>
          <a:xfrm>
            <a:off x="1219201" y="1"/>
            <a:ext cx="6901793" cy="6901793"/>
          </a:xfrm>
          <a:prstGeom prst="rect">
            <a:avLst/>
          </a:prstGeom>
          <a:noFill/>
          <a:ln>
            <a:noFill/>
          </a:ln>
        </p:spPr>
      </p:pic>
      <p:pic>
        <p:nvPicPr>
          <p:cNvPr id="734" name="Google Shape;734;p73"/>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735" name="Google Shape;735;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86</a:t>
            </a:fld>
            <a:endParaRPr>
              <a:solidFill>
                <a:srgbClr val="000000"/>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87</a:t>
            </a:fld>
            <a:endParaRPr>
              <a:solidFill>
                <a:srgbClr val="000000"/>
              </a:solidFill>
            </a:endParaRPr>
          </a:p>
        </p:txBody>
      </p:sp>
      <p:pic>
        <p:nvPicPr>
          <p:cNvPr id="741" name="Google Shape;741;p74"/>
          <p:cNvPicPr preferRelativeResize="0"/>
          <p:nvPr/>
        </p:nvPicPr>
        <p:blipFill rotWithShape="1">
          <a:blip r:embed="rId3">
            <a:alphaModFix/>
          </a:blip>
          <a:srcRect/>
          <a:stretch/>
        </p:blipFill>
        <p:spPr>
          <a:xfrm>
            <a:off x="1485900" y="1114425"/>
            <a:ext cx="6172200" cy="4629150"/>
          </a:xfrm>
          <a:prstGeom prst="rect">
            <a:avLst/>
          </a:prstGeom>
          <a:noFill/>
          <a:ln>
            <a:noFill/>
          </a:ln>
        </p:spPr>
      </p:pic>
      <p:pic>
        <p:nvPicPr>
          <p:cNvPr id="742" name="Google Shape;742;p74"/>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743" name="Google Shape;743;p74"/>
          <p:cNvSpPr txBox="1"/>
          <p:nvPr/>
        </p:nvSpPr>
        <p:spPr>
          <a:xfrm>
            <a:off x="1842868" y="295422"/>
            <a:ext cx="34131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2060"/>
                </a:solidFill>
                <a:latin typeface="Times New Roman"/>
                <a:ea typeface="Times New Roman"/>
                <a:cs typeface="Times New Roman"/>
                <a:sym typeface="Times New Roman"/>
              </a:rPr>
              <a:t>Features of Assembler</a:t>
            </a:r>
            <a:endParaRPr sz="2800" b="0" i="0" u="none" strike="noStrike" cap="none">
              <a:solidFill>
                <a:srgbClr val="00206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graphicFrame>
        <p:nvGraphicFramePr>
          <p:cNvPr id="748" name="Google Shape;748;p75"/>
          <p:cNvGraphicFramePr/>
          <p:nvPr/>
        </p:nvGraphicFramePr>
        <p:xfrm>
          <a:off x="126590" y="88889"/>
          <a:ext cx="5852150" cy="6610160"/>
        </p:xfrm>
        <a:graphic>
          <a:graphicData uri="http://schemas.openxmlformats.org/drawingml/2006/table">
            <a:tbl>
              <a:tblPr firstRow="1" bandRow="1">
                <a:noFill/>
                <a:tableStyleId>{40BF8874-23FE-4B6D-B287-039DDCED8C66}</a:tableStyleId>
              </a:tblPr>
              <a:tblGrid>
                <a:gridCol w="3197975"/>
                <a:gridCol w="1172625"/>
                <a:gridCol w="1481550"/>
              </a:tblGrid>
              <a:tr h="438200">
                <a:tc gridSpan="3">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dirty="0">
                          <a:latin typeface="Arial"/>
                          <a:ea typeface="Arial"/>
                          <a:cs typeface="Arial"/>
                          <a:sym typeface="Arial"/>
                        </a:rPr>
                        <a:t>OPTAB</a:t>
                      </a:r>
                      <a:endParaRPr sz="1600" u="none" strike="noStrike" cap="none">
                        <a:latin typeface="Arial"/>
                        <a:ea typeface="Arial"/>
                        <a:cs typeface="Arial"/>
                        <a:sym typeface="Arial"/>
                      </a:endParaRPr>
                    </a:p>
                  </a:txBody>
                  <a:tcPr marL="91450" marR="91450" marT="45725" marB="45725"/>
                </a:tc>
                <a:tc hMerge="1">
                  <a:txBody>
                    <a:bodyPr/>
                    <a:lstStyle/>
                    <a:p>
                      <a:endParaRPr lang="en-US"/>
                    </a:p>
                  </a:txBody>
                  <a:tcPr/>
                </a:tc>
                <a:tc hMerge="1">
                  <a:txBody>
                    <a:bodyPr/>
                    <a:lstStyle/>
                    <a:p>
                      <a:endParaRPr lang="en-US"/>
                    </a:p>
                  </a:txBody>
                  <a:tcPr/>
                </a:tc>
              </a:tr>
              <a:tr h="598325">
                <a:tc>
                  <a:txBody>
                    <a:bodyPr/>
                    <a:lstStyle/>
                    <a:p>
                      <a:pPr marL="0" marR="0" lvl="0" indent="0" algn="l" rtl="0">
                        <a:spcBef>
                          <a:spcPts val="0"/>
                        </a:spcBef>
                        <a:spcAft>
                          <a:spcPts val="0"/>
                        </a:spcAft>
                        <a:buNone/>
                      </a:pPr>
                      <a:r>
                        <a:rPr lang="en-US" sz="1600" b="1" u="none" strike="noStrike" cap="none">
                          <a:latin typeface="Times New Roman"/>
                          <a:ea typeface="Times New Roman"/>
                          <a:cs typeface="Times New Roman"/>
                          <a:sym typeface="Times New Roman"/>
                        </a:rPr>
                        <a:t>Instruction (Mnemonic/ Declaration/ Assembler Directive)</a:t>
                      </a:r>
                      <a:endParaRPr sz="16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600" b="1">
                          <a:latin typeface="Times New Roman"/>
                          <a:ea typeface="Times New Roman"/>
                          <a:cs typeface="Times New Roman"/>
                          <a:sym typeface="Times New Roman"/>
                        </a:rPr>
                        <a:t>Statement Class</a:t>
                      </a:r>
                      <a:endParaRPr sz="16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Times New Roman"/>
                        <a:buNone/>
                      </a:pPr>
                      <a:r>
                        <a:rPr lang="en-US" sz="1600" b="1">
                          <a:latin typeface="Times New Roman"/>
                          <a:ea typeface="Times New Roman"/>
                          <a:cs typeface="Times New Roman"/>
                          <a:sym typeface="Times New Roman"/>
                        </a:rPr>
                        <a:t>Machine Code</a:t>
                      </a:r>
                      <a:endParaRPr sz="16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STOP</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00</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ADD</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dirty="0">
                          <a:latin typeface="Times New Roman"/>
                          <a:ea typeface="Times New Roman"/>
                          <a:cs typeface="Times New Roman"/>
                          <a:sym typeface="Times New Roman"/>
                        </a:rPr>
                        <a:t>01</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SUB</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dirty="0">
                          <a:latin typeface="Times New Roman"/>
                          <a:ea typeface="Times New Roman"/>
                          <a:cs typeface="Times New Roman"/>
                          <a:sym typeface="Times New Roman"/>
                        </a:rPr>
                        <a:t>02</a:t>
                      </a:r>
                      <a:endParaRPr sz="1200" b="1">
                        <a:latin typeface="Times New Roman"/>
                        <a:ea typeface="Times New Roman"/>
                        <a:cs typeface="Times New Roman"/>
                        <a:sym typeface="Times New Roman"/>
                      </a:endParaRPr>
                    </a:p>
                  </a:txBody>
                  <a:tcPr marL="91450" marR="91450" marT="45725" marB="45725"/>
                </a:tc>
              </a:tr>
              <a:tr h="291925">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MULT</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03</a:t>
                      </a:r>
                      <a:endParaRPr sz="1200" b="1">
                        <a:latin typeface="Times New Roman"/>
                        <a:ea typeface="Times New Roman"/>
                        <a:cs typeface="Times New Roman"/>
                        <a:sym typeface="Times New Roman"/>
                      </a:endParaRPr>
                    </a:p>
                  </a:txBody>
                  <a:tcPr marL="91450" marR="91450" marT="45725" marB="45725"/>
                </a:tc>
              </a:tr>
              <a:tr h="2785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MOVER</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04</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MOVEM</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05</a:t>
                      </a:r>
                      <a:endParaRPr sz="1200" b="1">
                        <a:latin typeface="Times New Roman"/>
                        <a:ea typeface="Times New Roman"/>
                        <a:cs typeface="Times New Roman"/>
                        <a:sym typeface="Times New Roman"/>
                      </a:endParaRPr>
                    </a:p>
                  </a:txBody>
                  <a:tcPr marL="91450" marR="91450" marT="45725" marB="45725"/>
                </a:tc>
              </a:tr>
              <a:tr h="274325">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COMP</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06</a:t>
                      </a:r>
                      <a:endParaRPr sz="1200" b="1">
                        <a:latin typeface="Times New Roman"/>
                        <a:ea typeface="Times New Roman"/>
                        <a:cs typeface="Times New Roman"/>
                        <a:sym typeface="Times New Roman"/>
                      </a:endParaRPr>
                    </a:p>
                  </a:txBody>
                  <a:tcPr marL="91450" marR="91450" marT="45725" marB="45725"/>
                </a:tc>
              </a:tr>
              <a:tr h="274325">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BC</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07</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DIV</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08</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READ</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09</a:t>
                      </a:r>
                      <a:endParaRPr sz="1200" b="1">
                        <a:latin typeface="Times New Roman"/>
                        <a:ea typeface="Times New Roman"/>
                        <a:cs typeface="Times New Roman"/>
                        <a:sym typeface="Times New Roman"/>
                      </a:endParaRPr>
                    </a:p>
                  </a:txBody>
                  <a:tcPr marL="91450" marR="91450" marT="45725" marB="45725"/>
                </a:tc>
              </a:tr>
              <a:tr h="3530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PRINT</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10</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DC</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DL</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01</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DS</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DL</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02</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START</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01</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END</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02</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ORIGIN</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03</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EQU</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04</a:t>
                      </a:r>
                      <a:endParaRPr sz="1200" b="1">
                        <a:latin typeface="Times New Roman"/>
                        <a:ea typeface="Times New Roman"/>
                        <a:cs typeface="Times New Roman"/>
                        <a:sym typeface="Times New Roman"/>
                      </a:endParaRPr>
                    </a:p>
                  </a:txBody>
                  <a:tcPr marL="91450" marR="91450" marT="45725" marB="45725"/>
                </a:tc>
              </a:tr>
              <a:tr h="315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LTORG</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a:t>
                      </a:r>
                      <a:endParaRPr sz="1200" b="1">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05</a:t>
                      </a:r>
                      <a:endParaRPr sz="1200" b="1">
                        <a:latin typeface="Times New Roman"/>
                        <a:ea typeface="Times New Roman"/>
                        <a:cs typeface="Times New Roman"/>
                        <a:sym typeface="Times New Roman"/>
                      </a:endParaRPr>
                    </a:p>
                  </a:txBody>
                  <a:tcPr marL="91450" marR="91450" marT="45725" marB="45725"/>
                </a:tc>
              </a:tr>
            </a:tbl>
          </a:graphicData>
        </a:graphic>
      </p:graphicFrame>
      <p:graphicFrame>
        <p:nvGraphicFramePr>
          <p:cNvPr id="749" name="Google Shape;749;p75"/>
          <p:cNvGraphicFramePr/>
          <p:nvPr/>
        </p:nvGraphicFramePr>
        <p:xfrm>
          <a:off x="6910760" y="371608"/>
          <a:ext cx="1600200" cy="2494340"/>
        </p:xfrm>
        <a:graphic>
          <a:graphicData uri="http://schemas.openxmlformats.org/drawingml/2006/table">
            <a:tbl>
              <a:tblPr firstRow="1" bandRow="1">
                <a:noFill/>
                <a:tableStyleId>{40BF8874-23FE-4B6D-B287-039DDCED8C66}</a:tableStyleId>
              </a:tblPr>
              <a:tblGrid>
                <a:gridCol w="758000"/>
                <a:gridCol w="842200"/>
              </a:tblGrid>
              <a:tr h="370850">
                <a:tc gridSpan="2">
                  <a:txBody>
                    <a:bodyPr/>
                    <a:lstStyle/>
                    <a:p>
                      <a:pPr marL="0" marR="0" lvl="0" indent="0" algn="ctr" rtl="0">
                        <a:spcBef>
                          <a:spcPts val="0"/>
                        </a:spcBef>
                        <a:spcAft>
                          <a:spcPts val="0"/>
                        </a:spcAft>
                        <a:buNone/>
                      </a:pPr>
                      <a:r>
                        <a:rPr lang="en-US" sz="1800"/>
                        <a:t>Register Table</a:t>
                      </a:r>
                      <a:endParaRPr sz="1800"/>
                    </a:p>
                  </a:txBody>
                  <a:tcPr marL="91450" marR="91450" marT="45725" marB="45725"/>
                </a:tc>
                <a:tc hMerge="1">
                  <a:txBody>
                    <a:bodyPr/>
                    <a:lstStyle/>
                    <a:p>
                      <a:endParaRPr lang="en-US"/>
                    </a:p>
                  </a:txBody>
                  <a:tcPr/>
                </a:tc>
              </a:tr>
              <a:tr h="370850">
                <a:tc>
                  <a:txBody>
                    <a:bodyPr/>
                    <a:lstStyle/>
                    <a:p>
                      <a:pPr marL="0" marR="0" lvl="0" indent="0" algn="l" rtl="0">
                        <a:spcBef>
                          <a:spcPts val="0"/>
                        </a:spcBef>
                        <a:spcAft>
                          <a:spcPts val="0"/>
                        </a:spcAft>
                        <a:buNone/>
                      </a:pPr>
                      <a:r>
                        <a:rPr lang="en-US" sz="1800"/>
                        <a:t>Reg name</a:t>
                      </a:r>
                      <a:endParaRPr sz="1800"/>
                    </a:p>
                  </a:txBody>
                  <a:tcPr marL="91450" marR="91450" marT="45725" marB="45725"/>
                </a:tc>
                <a:tc>
                  <a:txBody>
                    <a:bodyPr/>
                    <a:lstStyle/>
                    <a:p>
                      <a:pPr marL="0" marR="0" lvl="0" indent="0" algn="l" rtl="0">
                        <a:spcBef>
                          <a:spcPts val="0"/>
                        </a:spcBef>
                        <a:spcAft>
                          <a:spcPts val="0"/>
                        </a:spcAft>
                        <a:buNone/>
                      </a:pPr>
                      <a:r>
                        <a:rPr lang="en-US" sz="1800"/>
                        <a:t>M/c Code</a:t>
                      </a:r>
                      <a:endParaRPr sz="1800"/>
                    </a:p>
                  </a:txBody>
                  <a:tcPr marL="91450" marR="91450" marT="45725" marB="45725"/>
                </a:tc>
              </a:tr>
              <a:tr h="370850">
                <a:tc>
                  <a:txBody>
                    <a:bodyPr/>
                    <a:lstStyle/>
                    <a:p>
                      <a:pPr marL="0" marR="0" lvl="0" indent="0" algn="l" rtl="0">
                        <a:spcBef>
                          <a:spcPts val="0"/>
                        </a:spcBef>
                        <a:spcAft>
                          <a:spcPts val="0"/>
                        </a:spcAft>
                        <a:buNone/>
                      </a:pPr>
                      <a:r>
                        <a:rPr lang="en-US" sz="1800"/>
                        <a:t>AREG</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370850">
                <a:tc>
                  <a:txBody>
                    <a:bodyPr/>
                    <a:lstStyle/>
                    <a:p>
                      <a:pPr marL="0" marR="0" lvl="0" indent="0" algn="l" rtl="0">
                        <a:spcBef>
                          <a:spcPts val="0"/>
                        </a:spcBef>
                        <a:spcAft>
                          <a:spcPts val="0"/>
                        </a:spcAft>
                        <a:buNone/>
                      </a:pPr>
                      <a:r>
                        <a:rPr lang="en-US" sz="1800"/>
                        <a:t>BREG</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r>
              <a:tr h="370850">
                <a:tc>
                  <a:txBody>
                    <a:bodyPr/>
                    <a:lstStyle/>
                    <a:p>
                      <a:pPr marL="0" marR="0" lvl="0" indent="0" algn="l" rtl="0">
                        <a:spcBef>
                          <a:spcPts val="0"/>
                        </a:spcBef>
                        <a:spcAft>
                          <a:spcPts val="0"/>
                        </a:spcAft>
                        <a:buNone/>
                      </a:pPr>
                      <a:r>
                        <a:rPr lang="en-US" sz="1800"/>
                        <a:t>CREG</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r>
              <a:tr h="370850">
                <a:tc>
                  <a:txBody>
                    <a:bodyPr/>
                    <a:lstStyle/>
                    <a:p>
                      <a:pPr marL="0" marR="0" lvl="0" indent="0" algn="l" rtl="0">
                        <a:spcBef>
                          <a:spcPts val="0"/>
                        </a:spcBef>
                        <a:spcAft>
                          <a:spcPts val="0"/>
                        </a:spcAft>
                        <a:buNone/>
                      </a:pPr>
                      <a:r>
                        <a:rPr lang="en-US" sz="1800"/>
                        <a:t>DREG</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r>
            </a:tbl>
          </a:graphicData>
        </a:graphic>
      </p:graphicFrame>
      <p:graphicFrame>
        <p:nvGraphicFramePr>
          <p:cNvPr id="750" name="Google Shape;750;p75"/>
          <p:cNvGraphicFramePr/>
          <p:nvPr/>
        </p:nvGraphicFramePr>
        <p:xfrm>
          <a:off x="6180408" y="3348104"/>
          <a:ext cx="2819400" cy="2966800"/>
        </p:xfrm>
        <a:graphic>
          <a:graphicData uri="http://schemas.openxmlformats.org/drawingml/2006/table">
            <a:tbl>
              <a:tblPr firstRow="1" bandRow="1">
                <a:noFill/>
                <a:tableStyleId>{40BF8874-23FE-4B6D-B287-039DDCED8C66}</a:tableStyleId>
              </a:tblPr>
              <a:tblGrid>
                <a:gridCol w="1409700"/>
                <a:gridCol w="1409700"/>
              </a:tblGrid>
              <a:tr h="370850">
                <a:tc gridSpan="2">
                  <a:txBody>
                    <a:bodyPr/>
                    <a:lstStyle/>
                    <a:p>
                      <a:pPr marL="0" marR="0" lvl="0" indent="0" algn="l" rtl="0">
                        <a:spcBef>
                          <a:spcPts val="0"/>
                        </a:spcBef>
                        <a:spcAft>
                          <a:spcPts val="0"/>
                        </a:spcAft>
                        <a:buNone/>
                      </a:pPr>
                      <a:r>
                        <a:rPr lang="en-US" sz="1800"/>
                        <a:t>Condition Code for BC Instr</a:t>
                      </a:r>
                      <a:endParaRPr sz="1800"/>
                    </a:p>
                  </a:txBody>
                  <a:tcPr marL="91450" marR="91450" marT="45725" marB="45725"/>
                </a:tc>
                <a:tc hMerge="1">
                  <a:txBody>
                    <a:bodyPr/>
                    <a:lstStyle/>
                    <a:p>
                      <a:endParaRPr lang="en-US"/>
                    </a:p>
                  </a:txBody>
                  <a:tcPr/>
                </a:tc>
              </a:tr>
              <a:tr h="370850">
                <a:tc>
                  <a:txBody>
                    <a:bodyPr/>
                    <a:lstStyle/>
                    <a:p>
                      <a:pPr marL="0" marR="0" lvl="0" indent="0" algn="l" rtl="0">
                        <a:spcBef>
                          <a:spcPts val="0"/>
                        </a:spcBef>
                        <a:spcAft>
                          <a:spcPts val="0"/>
                        </a:spcAft>
                        <a:buNone/>
                      </a:pPr>
                      <a:r>
                        <a:rPr lang="en-US" sz="1800"/>
                        <a:t>Condition</a:t>
                      </a:r>
                      <a:endParaRPr sz="1800"/>
                    </a:p>
                  </a:txBody>
                  <a:tcPr marL="91450" marR="91450" marT="45725" marB="45725"/>
                </a:tc>
                <a:tc>
                  <a:txBody>
                    <a:bodyPr/>
                    <a:lstStyle/>
                    <a:p>
                      <a:pPr marL="0" marR="0" lvl="0" indent="0" algn="l" rtl="0">
                        <a:spcBef>
                          <a:spcPts val="0"/>
                        </a:spcBef>
                        <a:spcAft>
                          <a:spcPts val="0"/>
                        </a:spcAft>
                        <a:buNone/>
                      </a:pPr>
                      <a:r>
                        <a:rPr lang="en-US" sz="1800"/>
                        <a:t>M/c Code</a:t>
                      </a:r>
                      <a:endParaRPr sz="1800"/>
                    </a:p>
                  </a:txBody>
                  <a:tcPr marL="91450" marR="91450" marT="45725" marB="45725"/>
                </a:tc>
              </a:tr>
              <a:tr h="370850">
                <a:tc>
                  <a:txBody>
                    <a:bodyPr/>
                    <a:lstStyle/>
                    <a:p>
                      <a:pPr marL="0" marR="0" lvl="0" indent="0" algn="l" rtl="0">
                        <a:spcBef>
                          <a:spcPts val="0"/>
                        </a:spcBef>
                        <a:spcAft>
                          <a:spcPts val="0"/>
                        </a:spcAft>
                        <a:buNone/>
                      </a:pPr>
                      <a:r>
                        <a:rPr lang="en-US" sz="1800"/>
                        <a:t>LT</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370850">
                <a:tc>
                  <a:txBody>
                    <a:bodyPr/>
                    <a:lstStyle/>
                    <a:p>
                      <a:pPr marL="0" marR="0" lvl="0" indent="0" algn="l" rtl="0">
                        <a:spcBef>
                          <a:spcPts val="0"/>
                        </a:spcBef>
                        <a:spcAft>
                          <a:spcPts val="0"/>
                        </a:spcAft>
                        <a:buNone/>
                      </a:pPr>
                      <a:r>
                        <a:rPr lang="en-US" sz="1800"/>
                        <a:t>LE</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r>
              <a:tr h="370850">
                <a:tc>
                  <a:txBody>
                    <a:bodyPr/>
                    <a:lstStyle/>
                    <a:p>
                      <a:pPr marL="0" marR="0" lvl="0" indent="0" algn="l" rtl="0">
                        <a:spcBef>
                          <a:spcPts val="0"/>
                        </a:spcBef>
                        <a:spcAft>
                          <a:spcPts val="0"/>
                        </a:spcAft>
                        <a:buNone/>
                      </a:pPr>
                      <a:r>
                        <a:rPr lang="en-US" sz="1800"/>
                        <a:t>EQ</a:t>
                      </a:r>
                      <a:endParaRPr sz="1800"/>
                    </a:p>
                  </a:txBody>
                  <a:tcPr marL="91450" marR="91450" marT="45725" marB="45725"/>
                </a:tc>
                <a:tc>
                  <a:txBody>
                    <a:bodyPr/>
                    <a:lstStyle/>
                    <a:p>
                      <a:pPr marL="0" marR="0" lvl="0" indent="0" algn="l" rtl="0">
                        <a:spcBef>
                          <a:spcPts val="0"/>
                        </a:spcBef>
                        <a:spcAft>
                          <a:spcPts val="0"/>
                        </a:spcAft>
                        <a:buNone/>
                      </a:pPr>
                      <a:r>
                        <a:rPr lang="en-US" sz="1800"/>
                        <a:t>3</a:t>
                      </a:r>
                      <a:endParaRPr sz="1800"/>
                    </a:p>
                  </a:txBody>
                  <a:tcPr marL="91450" marR="91450" marT="45725" marB="45725"/>
                </a:tc>
              </a:tr>
              <a:tr h="370850">
                <a:tc>
                  <a:txBody>
                    <a:bodyPr/>
                    <a:lstStyle/>
                    <a:p>
                      <a:pPr marL="0" marR="0" lvl="0" indent="0" algn="l" rtl="0">
                        <a:spcBef>
                          <a:spcPts val="0"/>
                        </a:spcBef>
                        <a:spcAft>
                          <a:spcPts val="0"/>
                        </a:spcAft>
                        <a:buNone/>
                      </a:pPr>
                      <a:r>
                        <a:rPr lang="en-US" sz="1800"/>
                        <a:t>GT</a:t>
                      </a:r>
                      <a:endParaRPr sz="1800"/>
                    </a:p>
                  </a:txBody>
                  <a:tcPr marL="91450" marR="91450" marT="45725" marB="45725"/>
                </a:tc>
                <a:tc>
                  <a:txBody>
                    <a:bodyPr/>
                    <a:lstStyle/>
                    <a:p>
                      <a:pPr marL="0" marR="0" lvl="0" indent="0" algn="l" rtl="0">
                        <a:spcBef>
                          <a:spcPts val="0"/>
                        </a:spcBef>
                        <a:spcAft>
                          <a:spcPts val="0"/>
                        </a:spcAft>
                        <a:buNone/>
                      </a:pPr>
                      <a:r>
                        <a:rPr lang="en-US" sz="1800"/>
                        <a:t>4</a:t>
                      </a:r>
                      <a:endParaRPr sz="1800"/>
                    </a:p>
                  </a:txBody>
                  <a:tcPr marL="91450" marR="91450" marT="45725" marB="45725"/>
                </a:tc>
              </a:tr>
              <a:tr h="370850">
                <a:tc>
                  <a:txBody>
                    <a:bodyPr/>
                    <a:lstStyle/>
                    <a:p>
                      <a:pPr marL="0" marR="0" lvl="0" indent="0" algn="l" rtl="0">
                        <a:spcBef>
                          <a:spcPts val="0"/>
                        </a:spcBef>
                        <a:spcAft>
                          <a:spcPts val="0"/>
                        </a:spcAft>
                        <a:buNone/>
                      </a:pPr>
                      <a:r>
                        <a:rPr lang="en-US" sz="1800"/>
                        <a:t>GE</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r>
              <a:tr h="370850">
                <a:tc>
                  <a:txBody>
                    <a:bodyPr/>
                    <a:lstStyle/>
                    <a:p>
                      <a:pPr marL="0" marR="0" lvl="0" indent="0" algn="l" rtl="0">
                        <a:spcBef>
                          <a:spcPts val="0"/>
                        </a:spcBef>
                        <a:spcAft>
                          <a:spcPts val="0"/>
                        </a:spcAft>
                        <a:buNone/>
                      </a:pPr>
                      <a:r>
                        <a:rPr lang="en-US" sz="1800"/>
                        <a:t>ANY(NE)</a:t>
                      </a:r>
                      <a:endParaRPr sz="1800"/>
                    </a:p>
                  </a:txBody>
                  <a:tcPr marL="91450" marR="91450" marT="45725" marB="45725"/>
                </a:tc>
                <a:tc>
                  <a:txBody>
                    <a:bodyPr/>
                    <a:lstStyle/>
                    <a:p>
                      <a:pPr marL="0" marR="0" lvl="0" indent="0" algn="l" rtl="0">
                        <a:spcBef>
                          <a:spcPts val="0"/>
                        </a:spcBef>
                        <a:spcAft>
                          <a:spcPts val="0"/>
                        </a:spcAft>
                        <a:buNone/>
                      </a:pPr>
                      <a:r>
                        <a:rPr lang="en-US" sz="1800"/>
                        <a:t>6</a:t>
                      </a:r>
                      <a:endParaRPr sz="1800"/>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aphicFrame>
        <p:nvGraphicFramePr>
          <p:cNvPr id="755" name="Google Shape;755;p76"/>
          <p:cNvGraphicFramePr/>
          <p:nvPr/>
        </p:nvGraphicFramePr>
        <p:xfrm>
          <a:off x="2335282" y="46684"/>
          <a:ext cx="3221500" cy="6636735"/>
        </p:xfrm>
        <a:graphic>
          <a:graphicData uri="http://schemas.openxmlformats.org/drawingml/2006/table">
            <a:tbl>
              <a:tblPr firstRow="1" bandRow="1">
                <a:noFill/>
                <a:tableStyleId>{40BF8874-23FE-4B6D-B287-039DDCED8C66}</a:tableStyleId>
              </a:tblPr>
              <a:tblGrid>
                <a:gridCol w="689325"/>
                <a:gridCol w="2532175"/>
              </a:tblGrid>
              <a:tr h="451050">
                <a:tc>
                  <a:txBody>
                    <a:bodyPr/>
                    <a:lstStyle/>
                    <a:p>
                      <a:pPr marL="0" marR="0" lvl="0" indent="0" algn="ctr" rtl="0">
                        <a:lnSpc>
                          <a:spcPct val="100000"/>
                        </a:lnSpc>
                        <a:spcBef>
                          <a:spcPts val="0"/>
                        </a:spcBef>
                        <a:spcAft>
                          <a:spcPts val="0"/>
                        </a:spcAft>
                        <a:buClr>
                          <a:schemeClr val="dk1"/>
                        </a:buClr>
                        <a:buSzPts val="1600"/>
                        <a:buFont typeface="Arial"/>
                        <a:buNone/>
                      </a:pPr>
                      <a:r>
                        <a:rPr lang="en-US" sz="1600" dirty="0">
                          <a:latin typeface="Arial"/>
                          <a:ea typeface="Arial"/>
                          <a:cs typeface="Arial"/>
                          <a:sym typeface="Arial"/>
                        </a:rPr>
                        <a:t>Stmt No</a:t>
                      </a:r>
                      <a:endParaRPr sz="1600">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600"/>
                        <a:buFont typeface="Arial"/>
                        <a:buNone/>
                      </a:pPr>
                      <a:r>
                        <a:rPr lang="en-US" sz="1600">
                          <a:latin typeface="Arial"/>
                          <a:ea typeface="Arial"/>
                          <a:cs typeface="Arial"/>
                          <a:sym typeface="Arial"/>
                        </a:rPr>
                        <a:t>Example ALP</a:t>
                      </a:r>
                      <a:endParaRPr sz="1600">
                        <a:latin typeface="Arial"/>
                        <a:ea typeface="Arial"/>
                        <a:cs typeface="Arial"/>
                        <a:sym typeface="Arial"/>
                      </a:endParaRPr>
                    </a:p>
                  </a:txBody>
                  <a:tcPr marL="91450" marR="91450" marT="45725" marB="45725"/>
                </a:tc>
              </a:tr>
              <a:tr h="3308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START 200</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MOVER AREG, =‘5’</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MOVEM AREG, A</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4</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LOOP 	MOVER AREG, A</a:t>
                      </a:r>
                      <a:endParaRPr sz="1200" b="1">
                        <a:latin typeface="Times New Roman"/>
                        <a:ea typeface="Times New Roman"/>
                        <a:cs typeface="Times New Roman"/>
                        <a:sym typeface="Times New Roman"/>
                      </a:endParaRPr>
                    </a:p>
                  </a:txBody>
                  <a:tcPr marL="91450" marR="91450" marT="45725" marB="45725">
                    <a:solidFill>
                      <a:srgbClr val="DAE5F1"/>
                    </a:solidFill>
                  </a:tcPr>
                </a:tc>
              </a:tr>
              <a:tr h="300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5</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MOVER CREG, B</a:t>
                      </a:r>
                      <a:endParaRPr sz="1200" b="1">
                        <a:latin typeface="Times New Roman"/>
                        <a:ea typeface="Times New Roman"/>
                        <a:cs typeface="Times New Roman"/>
                        <a:sym typeface="Times New Roman"/>
                      </a:endParaRPr>
                    </a:p>
                  </a:txBody>
                  <a:tcPr marL="91450" marR="91450" marT="45725" marB="45725">
                    <a:solidFill>
                      <a:srgbClr val="DAE5F1"/>
                    </a:solidFill>
                  </a:tcPr>
                </a:tc>
              </a:tr>
              <a:tr h="286725">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6</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ADD CREG, =‘1’</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7</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BC ANY, NEXT</a:t>
                      </a:r>
                      <a:endParaRPr sz="1200" b="1">
                        <a:latin typeface="Times New Roman"/>
                        <a:ea typeface="Times New Roman"/>
                        <a:cs typeface="Times New Roman"/>
                        <a:sym typeface="Times New Roman"/>
                      </a:endParaRPr>
                    </a:p>
                  </a:txBody>
                  <a:tcPr marL="91450" marR="91450" marT="45725" marB="45725">
                    <a:solidFill>
                      <a:srgbClr val="DAE5F1"/>
                    </a:solidFill>
                  </a:tcPr>
                </a:tc>
              </a:tr>
              <a:tr h="2801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8</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LTORG</a:t>
                      </a:r>
                      <a:endParaRPr sz="1200" b="1">
                        <a:latin typeface="Times New Roman"/>
                        <a:ea typeface="Times New Roman"/>
                        <a:cs typeface="Times New Roman"/>
                        <a:sym typeface="Times New Roman"/>
                      </a:endParaRPr>
                    </a:p>
                  </a:txBody>
                  <a:tcPr marL="91450" marR="91450" marT="45725" marB="45725">
                    <a:solidFill>
                      <a:srgbClr val="DAE5F1"/>
                    </a:solidFill>
                  </a:tcPr>
                </a:tc>
              </a:tr>
              <a:tr h="267275">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9</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NEXT 	SUB AREG, =‘1’</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10</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 BC LT, BACK</a:t>
                      </a:r>
                      <a:endParaRPr sz="1200" b="1">
                        <a:latin typeface="Times New Roman"/>
                        <a:ea typeface="Times New Roman"/>
                        <a:cs typeface="Times New Roman"/>
                        <a:sym typeface="Times New Roman"/>
                      </a:endParaRPr>
                    </a:p>
                  </a:txBody>
                  <a:tcPr marL="91450" marR="91450" marT="45725" marB="45725">
                    <a:solidFill>
                      <a:srgbClr val="DAE5F1"/>
                    </a:solidFill>
                  </a:tcPr>
                </a:tc>
              </a:tr>
              <a:tr h="3633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LAST	STOP</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12</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ORIGIN  LOOP+2</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13</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MULT  CREG, B</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14</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dirty="0">
                          <a:latin typeface="Times New Roman"/>
                          <a:ea typeface="Times New Roman"/>
                          <a:cs typeface="Times New Roman"/>
                          <a:sym typeface="Times New Roman"/>
                        </a:rPr>
                        <a:t>ORIGIN  LAST+1</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15</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A	DS 1</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16</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BACK 	EQU  LOOP</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17</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B	DC  1</a:t>
                      </a:r>
                      <a:endParaRPr sz="1200" b="1">
                        <a:latin typeface="Times New Roman"/>
                        <a:ea typeface="Times New Roman"/>
                        <a:cs typeface="Times New Roman"/>
                        <a:sym typeface="Times New Roman"/>
                      </a:endParaRPr>
                    </a:p>
                  </a:txBody>
                  <a:tcPr marL="91450" marR="91450" marT="45725" marB="45725">
                    <a:solidFill>
                      <a:srgbClr val="DAE5F1"/>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18</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dirty="0">
                          <a:latin typeface="Times New Roman"/>
                          <a:ea typeface="Times New Roman"/>
                          <a:cs typeface="Times New Roman"/>
                          <a:sym typeface="Times New Roman"/>
                        </a:rPr>
                        <a:t>END</a:t>
                      </a:r>
                      <a:endParaRPr sz="1200" b="1">
                        <a:latin typeface="Times New Roman"/>
                        <a:ea typeface="Times New Roman"/>
                        <a:cs typeface="Times New Roman"/>
                        <a:sym typeface="Times New Roman"/>
                      </a:endParaRPr>
                    </a:p>
                  </a:txBody>
                  <a:tcPr marL="91450" marR="91450" marT="45725" marB="45725">
                    <a:solidFill>
                      <a:srgbClr val="DAE5F1"/>
                    </a:solidFill>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txBox="1">
            <a:spLocks noGrp="1"/>
          </p:cNvSpPr>
          <p:nvPr>
            <p:ph type="title"/>
          </p:nvPr>
        </p:nvSpPr>
        <p:spPr>
          <a:xfrm>
            <a:off x="1125414" y="168811"/>
            <a:ext cx="8018585" cy="98473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2880"/>
              <a:buFont typeface="Times New Roman"/>
              <a:buNone/>
            </a:pPr>
            <a:r>
              <a:rPr lang="en-US" sz="2880">
                <a:solidFill>
                  <a:srgbClr val="002060"/>
                </a:solidFill>
                <a:latin typeface="Times New Roman"/>
                <a:ea typeface="Times New Roman"/>
                <a:cs typeface="Times New Roman"/>
                <a:sym typeface="Times New Roman"/>
              </a:rPr>
              <a:t>System Development Programs-Language  Translators</a:t>
            </a:r>
            <a:endParaRPr sz="2880">
              <a:solidFill>
                <a:srgbClr val="002060"/>
              </a:solidFill>
              <a:latin typeface="Times New Roman"/>
              <a:ea typeface="Times New Roman"/>
              <a:cs typeface="Times New Roman"/>
              <a:sym typeface="Times New Roman"/>
            </a:endParaRPr>
          </a:p>
        </p:txBody>
      </p:sp>
      <p:sp>
        <p:nvSpPr>
          <p:cNvPr id="207" name="Google Shape;207;p10"/>
          <p:cNvSpPr txBox="1">
            <a:spLocks noGrp="1"/>
          </p:cNvSpPr>
          <p:nvPr>
            <p:ph type="body" idx="1"/>
          </p:nvPr>
        </p:nvSpPr>
        <p:spPr>
          <a:xfrm>
            <a:off x="152400" y="1252026"/>
            <a:ext cx="8839200" cy="5072574"/>
          </a:xfrm>
          <a:prstGeom prst="rect">
            <a:avLst/>
          </a:prstGeom>
          <a:noFill/>
          <a:ln>
            <a:noFill/>
          </a:ln>
        </p:spPr>
        <p:txBody>
          <a:bodyPr spcFirstLastPara="1" wrap="square" lIns="91425" tIns="45700" rIns="91425" bIns="45700" anchor="t" anchorCtr="0">
            <a:normAutofit/>
          </a:bodyPr>
          <a:lstStyle/>
          <a:p>
            <a:pPr marL="12700" lvl="0" indent="-12700" algn="l" rtl="0">
              <a:lnSpc>
                <a:spcPct val="100000"/>
              </a:lnSpc>
              <a:spcBef>
                <a:spcPts val="0"/>
              </a:spcBef>
              <a:spcAft>
                <a:spcPts val="0"/>
              </a:spcAft>
              <a:buClr>
                <a:schemeClr val="dk1"/>
              </a:buClr>
              <a:buSzPts val="2400"/>
              <a:buChar char="•"/>
            </a:pPr>
            <a:r>
              <a:rPr lang="en-US" sz="2400" dirty="0">
                <a:solidFill>
                  <a:schemeClr val="dk1"/>
                </a:solidFill>
                <a:latin typeface="Times New Roman"/>
                <a:ea typeface="Times New Roman"/>
                <a:cs typeface="Times New Roman"/>
                <a:sym typeface="Times New Roman"/>
              </a:rPr>
              <a:t>Language translators are also called language processors.</a:t>
            </a:r>
            <a:endParaRPr sz="2400" dirty="0">
              <a:solidFill>
                <a:schemeClr val="dk1"/>
              </a:solidFill>
              <a:latin typeface="Times New Roman"/>
              <a:ea typeface="Times New Roman"/>
              <a:cs typeface="Times New Roman"/>
              <a:sym typeface="Times New Roman"/>
            </a:endParaRPr>
          </a:p>
          <a:p>
            <a:pPr marL="342900" lvl="0" indent="-114300" algn="l" rtl="0">
              <a:lnSpc>
                <a:spcPct val="100000"/>
              </a:lnSpc>
              <a:spcBef>
                <a:spcPts val="5"/>
              </a:spcBef>
              <a:spcAft>
                <a:spcPts val="0"/>
              </a:spcAft>
              <a:buClr>
                <a:schemeClr val="dk1"/>
              </a:buClr>
              <a:buSzPts val="3600"/>
              <a:buNone/>
            </a:pPr>
            <a:endParaRPr sz="3600" dirty="0">
              <a:solidFill>
                <a:schemeClr val="dk1"/>
              </a:solidFill>
              <a:latin typeface="Times New Roman"/>
              <a:ea typeface="Times New Roman"/>
              <a:cs typeface="Times New Roman"/>
              <a:sym typeface="Times New Roman"/>
            </a:endParaRPr>
          </a:p>
          <a:p>
            <a:pPr marL="0" lvl="0" indent="0" algn="l" rtl="0">
              <a:lnSpc>
                <a:spcPct val="100000"/>
              </a:lnSpc>
              <a:spcBef>
                <a:spcPts val="480"/>
              </a:spcBef>
              <a:spcAft>
                <a:spcPts val="0"/>
              </a:spcAft>
              <a:buClr>
                <a:schemeClr val="dk1"/>
              </a:buClr>
              <a:buSzPts val="2400"/>
              <a:buNone/>
            </a:pPr>
            <a:r>
              <a:rPr lang="en-US" sz="2400" b="1" dirty="0">
                <a:solidFill>
                  <a:schemeClr val="dk1"/>
                </a:solidFill>
                <a:latin typeface="Times New Roman"/>
                <a:ea typeface="Times New Roman"/>
                <a:cs typeface="Times New Roman"/>
                <a:sym typeface="Times New Roman"/>
              </a:rPr>
              <a:t>Main functions </a:t>
            </a:r>
            <a:r>
              <a:rPr lang="en-US" sz="2400" dirty="0">
                <a:solidFill>
                  <a:schemeClr val="dk1"/>
                </a:solidFill>
                <a:latin typeface="Times New Roman"/>
                <a:ea typeface="Times New Roman"/>
                <a:cs typeface="Times New Roman"/>
                <a:sym typeface="Times New Roman"/>
              </a:rPr>
              <a:t>are :</a:t>
            </a:r>
            <a:endParaRPr dirty="0"/>
          </a:p>
          <a:p>
            <a:pPr marL="643255" lvl="1" indent="-173990">
              <a:spcBef>
                <a:spcPts val="575"/>
              </a:spcBef>
              <a:buSzPts val="2400"/>
              <a:buFont typeface="Arial"/>
              <a:buChar char="•"/>
            </a:pPr>
            <a:r>
              <a:rPr lang="en-US" sz="2000" dirty="0">
                <a:solidFill>
                  <a:schemeClr val="dk1"/>
                </a:solidFill>
                <a:latin typeface="Times New Roman"/>
                <a:ea typeface="Times New Roman"/>
                <a:cs typeface="Times New Roman"/>
                <a:sym typeface="Times New Roman"/>
              </a:rPr>
              <a:t>  Translate high level language to low level language.</a:t>
            </a:r>
            <a:endParaRPr sz="2000" dirty="0">
              <a:solidFill>
                <a:schemeClr val="dk1"/>
              </a:solidFill>
              <a:latin typeface="Times New Roman"/>
              <a:ea typeface="Times New Roman"/>
              <a:cs typeface="Times New Roman"/>
              <a:sym typeface="Times New Roman"/>
            </a:endParaRPr>
          </a:p>
          <a:p>
            <a:pPr marL="469900" marR="5080" lvl="1" indent="-12700">
              <a:spcBef>
                <a:spcPts val="575"/>
              </a:spcBef>
              <a:buSzPts val="2400"/>
              <a:buChar char="•"/>
            </a:pPr>
            <a:r>
              <a:rPr lang="en-US" sz="2000" dirty="0" smtClean="0">
                <a:solidFill>
                  <a:schemeClr val="dk1"/>
                </a:solidFill>
                <a:latin typeface="Times New Roman"/>
                <a:ea typeface="Times New Roman"/>
                <a:cs typeface="Times New Roman"/>
                <a:sym typeface="Times New Roman"/>
              </a:rPr>
              <a:t>   Check </a:t>
            </a:r>
            <a:r>
              <a:rPr lang="en-US" sz="2000" dirty="0">
                <a:solidFill>
                  <a:schemeClr val="dk1"/>
                </a:solidFill>
                <a:latin typeface="Times New Roman"/>
                <a:ea typeface="Times New Roman"/>
                <a:cs typeface="Times New Roman"/>
                <a:sym typeface="Times New Roman"/>
              </a:rPr>
              <a:t>for and identity syntax errors</a:t>
            </a:r>
            <a:endParaRPr sz="2000" dirty="0">
              <a:solidFill>
                <a:schemeClr val="dk1"/>
              </a:solidFill>
              <a:latin typeface="Times New Roman"/>
              <a:ea typeface="Times New Roman"/>
              <a:cs typeface="Times New Roman"/>
              <a:sym typeface="Times New Roman"/>
            </a:endParaRPr>
          </a:p>
          <a:p>
            <a:pPr marL="342900" lvl="0" indent="-114300" algn="l" rtl="0">
              <a:lnSpc>
                <a:spcPct val="100000"/>
              </a:lnSpc>
              <a:spcBef>
                <a:spcPts val="5"/>
              </a:spcBef>
              <a:spcAft>
                <a:spcPts val="0"/>
              </a:spcAft>
              <a:buClr>
                <a:schemeClr val="dk1"/>
              </a:buClr>
              <a:buSzPts val="3600"/>
              <a:buNone/>
            </a:pPr>
            <a:endParaRPr sz="3600" dirty="0">
              <a:solidFill>
                <a:schemeClr val="dk1"/>
              </a:solidFill>
              <a:latin typeface="Times New Roman"/>
              <a:ea typeface="Times New Roman"/>
              <a:cs typeface="Times New Roman"/>
              <a:sym typeface="Times New Roman"/>
            </a:endParaRPr>
          </a:p>
          <a:p>
            <a:pPr marL="0" lvl="0" indent="0" algn="l" rtl="0">
              <a:lnSpc>
                <a:spcPct val="100000"/>
              </a:lnSpc>
              <a:spcBef>
                <a:spcPts val="5"/>
              </a:spcBef>
              <a:spcAft>
                <a:spcPts val="0"/>
              </a:spcAft>
              <a:buClr>
                <a:schemeClr val="dk1"/>
              </a:buClr>
              <a:buSzPts val="2400"/>
              <a:buNone/>
            </a:pPr>
            <a:r>
              <a:rPr lang="en-US" sz="2400" dirty="0">
                <a:solidFill>
                  <a:schemeClr val="dk1"/>
                </a:solidFill>
                <a:latin typeface="Times New Roman"/>
                <a:ea typeface="Times New Roman"/>
                <a:cs typeface="Times New Roman"/>
                <a:sym typeface="Times New Roman"/>
              </a:rPr>
              <a:t>There are </a:t>
            </a:r>
            <a:r>
              <a:rPr lang="en-US" sz="2400" b="1" dirty="0">
                <a:solidFill>
                  <a:schemeClr val="dk1"/>
                </a:solidFill>
                <a:latin typeface="Times New Roman"/>
                <a:ea typeface="Times New Roman"/>
                <a:cs typeface="Times New Roman"/>
                <a:sym typeface="Times New Roman"/>
              </a:rPr>
              <a:t>3 types of translator programs-</a:t>
            </a:r>
            <a:endParaRPr sz="2400" dirty="0">
              <a:solidFill>
                <a:schemeClr val="dk1"/>
              </a:solidFill>
              <a:latin typeface="Times New Roman"/>
              <a:ea typeface="Times New Roman"/>
              <a:cs typeface="Times New Roman"/>
              <a:sym typeface="Times New Roman"/>
            </a:endParaRPr>
          </a:p>
          <a:p>
            <a:pPr marL="927100" lvl="1" indent="-457200">
              <a:spcBef>
                <a:spcPts val="575"/>
              </a:spcBef>
              <a:buSzPts val="2400"/>
              <a:buAutoNum type="arabicPeriod"/>
            </a:pPr>
            <a:r>
              <a:rPr lang="en-US" sz="2000" dirty="0">
                <a:solidFill>
                  <a:schemeClr val="dk1"/>
                </a:solidFill>
                <a:latin typeface="Times New Roman"/>
                <a:ea typeface="Times New Roman"/>
                <a:cs typeface="Times New Roman"/>
                <a:sym typeface="Times New Roman"/>
              </a:rPr>
              <a:t>Assembler</a:t>
            </a:r>
            <a:endParaRPr dirty="0"/>
          </a:p>
          <a:p>
            <a:pPr marL="927100" lvl="1" indent="-457200">
              <a:spcBef>
                <a:spcPts val="575"/>
              </a:spcBef>
              <a:buSzPts val="2400"/>
              <a:buAutoNum type="arabicPeriod"/>
            </a:pPr>
            <a:r>
              <a:rPr lang="en-US" sz="2000" dirty="0">
                <a:solidFill>
                  <a:schemeClr val="dk1"/>
                </a:solidFill>
                <a:latin typeface="Times New Roman"/>
                <a:ea typeface="Times New Roman"/>
                <a:cs typeface="Times New Roman"/>
                <a:sym typeface="Times New Roman"/>
              </a:rPr>
              <a:t>Interpreter</a:t>
            </a:r>
            <a:endParaRPr sz="2000" dirty="0">
              <a:solidFill>
                <a:schemeClr val="dk1"/>
              </a:solidFill>
              <a:latin typeface="Times New Roman"/>
              <a:ea typeface="Times New Roman"/>
              <a:cs typeface="Times New Roman"/>
              <a:sym typeface="Times New Roman"/>
            </a:endParaRPr>
          </a:p>
          <a:p>
            <a:pPr marL="927100" lvl="1" indent="-457200">
              <a:spcBef>
                <a:spcPts val="580"/>
              </a:spcBef>
              <a:buSzPts val="2400"/>
              <a:buAutoNum type="arabicPeriod"/>
            </a:pPr>
            <a:r>
              <a:rPr lang="en-US" sz="2000" dirty="0">
                <a:solidFill>
                  <a:schemeClr val="dk1"/>
                </a:solidFill>
                <a:latin typeface="Times New Roman"/>
                <a:ea typeface="Times New Roman"/>
                <a:cs typeface="Times New Roman"/>
                <a:sym typeface="Times New Roman"/>
              </a:rPr>
              <a:t>Compiler</a:t>
            </a:r>
            <a:endParaRPr dirty="0">
              <a:solidFill>
                <a:schemeClr val="dk1"/>
              </a:solidFill>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dirty="0"/>
          </a:p>
        </p:txBody>
      </p:sp>
      <p:sp>
        <p:nvSpPr>
          <p:cNvPr id="208" name="Google Shape;20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solidFill>
                  <a:srgbClr val="000000"/>
                </a:solidFill>
              </a:rPr>
              <a:pPr marL="0" lvl="0" indent="0" algn="r" rtl="0">
                <a:lnSpc>
                  <a:spcPct val="100000"/>
                </a:lnSpc>
                <a:spcBef>
                  <a:spcPts val="0"/>
                </a:spcBef>
                <a:spcAft>
                  <a:spcPts val="0"/>
                </a:spcAft>
                <a:buNone/>
              </a:pPr>
              <a:t>9</a:t>
            </a:fld>
            <a:endParaRPr>
              <a:solidFill>
                <a:srgbClr val="000000"/>
              </a:solidFill>
            </a:endParaRPr>
          </a:p>
        </p:txBody>
      </p:sp>
      <p:pic>
        <p:nvPicPr>
          <p:cNvPr id="209" name="Google Shape;209;p10"/>
          <p:cNvPicPr preferRelativeResize="0"/>
          <p:nvPr/>
        </p:nvPicPr>
        <p:blipFill rotWithShape="1">
          <a:blip r:embed="rId3">
            <a:alphaModFix/>
          </a:blip>
          <a:srcRect/>
          <a:stretch/>
        </p:blipFill>
        <p:spPr>
          <a:xfrm>
            <a:off x="0" y="50800"/>
            <a:ext cx="1143000" cy="782638"/>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aphicFrame>
        <p:nvGraphicFramePr>
          <p:cNvPr id="760" name="Google Shape;760;p77"/>
          <p:cNvGraphicFramePr/>
          <p:nvPr/>
        </p:nvGraphicFramePr>
        <p:xfrm>
          <a:off x="1420862" y="46684"/>
          <a:ext cx="6147575" cy="6636735"/>
        </p:xfrm>
        <a:graphic>
          <a:graphicData uri="http://schemas.openxmlformats.org/drawingml/2006/table">
            <a:tbl>
              <a:tblPr firstRow="1" bandRow="1">
                <a:noFill/>
                <a:tableStyleId>{40BF8874-23FE-4B6D-B287-039DDCED8C66}</a:tableStyleId>
              </a:tblPr>
              <a:tblGrid>
                <a:gridCol w="689325"/>
                <a:gridCol w="2532175"/>
                <a:gridCol w="576775"/>
                <a:gridCol w="844050"/>
                <a:gridCol w="534575"/>
                <a:gridCol w="970675"/>
              </a:tblGrid>
              <a:tr h="451050">
                <a:tc>
                  <a:txBody>
                    <a:bodyPr/>
                    <a:lstStyle/>
                    <a:p>
                      <a:pPr marL="0" marR="0" lvl="0" indent="0" algn="ctr" rtl="0">
                        <a:lnSpc>
                          <a:spcPct val="100000"/>
                        </a:lnSpc>
                        <a:spcBef>
                          <a:spcPts val="0"/>
                        </a:spcBef>
                        <a:spcAft>
                          <a:spcPts val="0"/>
                        </a:spcAft>
                        <a:buClr>
                          <a:schemeClr val="dk1"/>
                        </a:buClr>
                        <a:buSzPts val="1600"/>
                        <a:buFont typeface="Arial"/>
                        <a:buNone/>
                      </a:pPr>
                      <a:r>
                        <a:rPr lang="en-US" sz="1600" dirty="0">
                          <a:latin typeface="Arial"/>
                          <a:ea typeface="Arial"/>
                          <a:cs typeface="Arial"/>
                          <a:sym typeface="Arial"/>
                        </a:rPr>
                        <a:t>Stmt No</a:t>
                      </a:r>
                      <a:endParaRPr sz="1600">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600"/>
                        <a:buFont typeface="Arial"/>
                        <a:buNone/>
                      </a:pPr>
                      <a:r>
                        <a:rPr lang="en-US" sz="1600">
                          <a:latin typeface="Arial"/>
                          <a:ea typeface="Arial"/>
                          <a:cs typeface="Arial"/>
                          <a:sym typeface="Arial"/>
                        </a:rPr>
                        <a:t>ALP</a:t>
                      </a:r>
                      <a:endParaRPr sz="1600">
                        <a:latin typeface="Arial"/>
                        <a:ea typeface="Arial"/>
                        <a:cs typeface="Arial"/>
                        <a:sym typeface="Arial"/>
                      </a:endParaRPr>
                    </a:p>
                  </a:txBody>
                  <a:tcPr marL="91450" marR="91450" marT="45725" marB="45725"/>
                </a:tc>
                <a:tc gridSpan="4">
                  <a:txBody>
                    <a:bodyPr/>
                    <a:lstStyle/>
                    <a:p>
                      <a:pPr marL="0" marR="0" lvl="0" indent="0" algn="ctr" rtl="0">
                        <a:lnSpc>
                          <a:spcPct val="100000"/>
                        </a:lnSpc>
                        <a:spcBef>
                          <a:spcPts val="0"/>
                        </a:spcBef>
                        <a:spcAft>
                          <a:spcPts val="0"/>
                        </a:spcAft>
                        <a:buClr>
                          <a:schemeClr val="dk1"/>
                        </a:buClr>
                        <a:buSzPts val="1600"/>
                        <a:buFont typeface="Arial"/>
                        <a:buNone/>
                      </a:pPr>
                      <a:r>
                        <a:rPr lang="en-US" sz="1600">
                          <a:latin typeface="Arial"/>
                          <a:ea typeface="Arial"/>
                          <a:cs typeface="Arial"/>
                          <a:sym typeface="Arial"/>
                        </a:rPr>
                        <a:t>Intermediate Code</a:t>
                      </a:r>
                      <a:endParaRPr sz="1600">
                        <a:latin typeface="Arial"/>
                        <a:ea typeface="Arial"/>
                        <a:cs typeface="Arial"/>
                        <a:sym typeface="Arial"/>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r>
              <a:tr h="3308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START 200</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AD,01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C,200</a:t>
                      </a:r>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MOVER AREG, =‘5’</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200</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L,1</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MOVEM AREG, A</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S,1</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4</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LOOP  MOVER AREG, A</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S,1</a:t>
                      </a:r>
                      <a:endParaRPr sz="1200" b="1">
                        <a:latin typeface="Times New Roman"/>
                        <a:ea typeface="Times New Roman"/>
                        <a:cs typeface="Times New Roman"/>
                        <a:sym typeface="Times New Roman"/>
                      </a:endParaRPr>
                    </a:p>
                  </a:txBody>
                  <a:tcPr marL="91450" marR="91450" marT="45725" marB="45725">
                    <a:solidFill>
                      <a:srgbClr val="DAEEF3"/>
                    </a:solidFill>
                  </a:tcPr>
                </a:tc>
              </a:tr>
              <a:tr h="300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5</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MOVER CREG, B</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S,3</a:t>
                      </a:r>
                      <a:endParaRPr sz="1200" b="1">
                        <a:latin typeface="Times New Roman"/>
                        <a:ea typeface="Times New Roman"/>
                        <a:cs typeface="Times New Roman"/>
                        <a:sym typeface="Times New Roman"/>
                      </a:endParaRPr>
                    </a:p>
                  </a:txBody>
                  <a:tcPr marL="91450" marR="91450" marT="45725" marB="45725">
                    <a:solidFill>
                      <a:srgbClr val="DAEEF3"/>
                    </a:solidFill>
                  </a:tcPr>
                </a:tc>
              </a:tr>
              <a:tr h="286725">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6</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ADD CREG, =‘1’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IS,01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L,2</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7</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BC ANY, NEXT</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IS,07</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6</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S,4</a:t>
                      </a:r>
                      <a:endParaRPr sz="1200" b="1">
                        <a:latin typeface="Times New Roman"/>
                        <a:ea typeface="Times New Roman"/>
                        <a:cs typeface="Times New Roman"/>
                        <a:sym typeface="Times New Roman"/>
                      </a:endParaRPr>
                    </a:p>
                  </a:txBody>
                  <a:tcPr marL="91450" marR="91450" marT="45725" marB="45725">
                    <a:solidFill>
                      <a:srgbClr val="DAEEF3"/>
                    </a:solidFill>
                  </a:tcPr>
                </a:tc>
              </a:tr>
              <a:tr h="2801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8</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LTORG</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206</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005</a:t>
                      </a:r>
                      <a:endParaRPr sz="1200" b="1">
                        <a:latin typeface="Times New Roman"/>
                        <a:ea typeface="Times New Roman"/>
                        <a:cs typeface="Times New Roman"/>
                        <a:sym typeface="Times New Roman"/>
                      </a:endParaRPr>
                    </a:p>
                  </a:txBody>
                  <a:tcPr marL="91450" marR="91450" marT="45725" marB="45725">
                    <a:solidFill>
                      <a:srgbClr val="DAEEF3"/>
                    </a:solidFill>
                  </a:tcPr>
                </a:tc>
              </a:tr>
              <a:tr h="267275">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207</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001</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9</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NEXT   SUB AREG, =‘1’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208</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L,3</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10</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 BC LT, BACK</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209</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IS,07</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S,5</a:t>
                      </a:r>
                      <a:endParaRPr sz="1200" b="1">
                        <a:latin typeface="Times New Roman"/>
                        <a:ea typeface="Times New Roman"/>
                        <a:cs typeface="Times New Roman"/>
                        <a:sym typeface="Times New Roman"/>
                      </a:endParaRPr>
                    </a:p>
                  </a:txBody>
                  <a:tcPr marL="91450" marR="91450" marT="45725" marB="45725">
                    <a:solidFill>
                      <a:srgbClr val="DAEEF3"/>
                    </a:solidFill>
                  </a:tcPr>
                </a:tc>
              </a:tr>
              <a:tr h="3633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LAST STOP</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210</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IS,00</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12</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ORIGIN  LOOP+2</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(S,2)+2</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13</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MULT  CREG, B</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S,3</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14</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ORIGIN  LAST+1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(S,6)+1</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15</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A  DS 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DL,02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C,1</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16</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BACK   EQU  LOOP</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S,2</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17</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B  DC  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DL,01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C,1</a:t>
                      </a:r>
                      <a:endParaRPr sz="1200" b="1">
                        <a:latin typeface="Times New Roman"/>
                        <a:ea typeface="Times New Roman"/>
                        <a:cs typeface="Times New Roman"/>
                        <a:sym typeface="Times New Roman"/>
                      </a:endParaRPr>
                    </a:p>
                  </a:txBody>
                  <a:tcPr marL="91450" marR="91450" marT="45725" marB="45725">
                    <a:solidFill>
                      <a:srgbClr val="DAEEF3"/>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18</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END</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001</a:t>
                      </a:r>
                      <a:endParaRPr sz="1200" b="1">
                        <a:latin typeface="Times New Roman"/>
                        <a:ea typeface="Times New Roman"/>
                        <a:cs typeface="Times New Roman"/>
                        <a:sym typeface="Times New Roman"/>
                      </a:endParaRPr>
                    </a:p>
                  </a:txBody>
                  <a:tcPr marL="91450" marR="91450" marT="45725" marB="45725">
                    <a:solidFill>
                      <a:srgbClr val="DAEEF3"/>
                    </a:solidFill>
                  </a:tcPr>
                </a:tc>
              </a:tr>
            </a:tbl>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aphicFrame>
        <p:nvGraphicFramePr>
          <p:cNvPr id="765" name="Google Shape;765;p78"/>
          <p:cNvGraphicFramePr/>
          <p:nvPr/>
        </p:nvGraphicFramePr>
        <p:xfrm>
          <a:off x="182878" y="46684"/>
          <a:ext cx="8609425" cy="6800815"/>
        </p:xfrm>
        <a:graphic>
          <a:graphicData uri="http://schemas.openxmlformats.org/drawingml/2006/table">
            <a:tbl>
              <a:tblPr firstRow="1" bandRow="1">
                <a:noFill/>
                <a:tableStyleId>{40BF8874-23FE-4B6D-B287-039DDCED8C66}</a:tableStyleId>
              </a:tblPr>
              <a:tblGrid>
                <a:gridCol w="689325"/>
                <a:gridCol w="2532175"/>
                <a:gridCol w="576775"/>
                <a:gridCol w="844050"/>
                <a:gridCol w="534575"/>
                <a:gridCol w="970675"/>
                <a:gridCol w="661175"/>
                <a:gridCol w="548650"/>
                <a:gridCol w="562700"/>
                <a:gridCol w="689325"/>
              </a:tblGrid>
              <a:tr h="451050">
                <a:tc>
                  <a:txBody>
                    <a:bodyPr/>
                    <a:lstStyle/>
                    <a:p>
                      <a:pPr marL="0" marR="0" lvl="0" indent="0" algn="ctr" rtl="0">
                        <a:lnSpc>
                          <a:spcPct val="100000"/>
                        </a:lnSpc>
                        <a:spcBef>
                          <a:spcPts val="0"/>
                        </a:spcBef>
                        <a:spcAft>
                          <a:spcPts val="0"/>
                        </a:spcAft>
                        <a:buClr>
                          <a:schemeClr val="dk1"/>
                        </a:buClr>
                        <a:buSzPts val="1600"/>
                        <a:buFont typeface="Arial"/>
                        <a:buNone/>
                      </a:pPr>
                      <a:r>
                        <a:rPr lang="en-US" sz="1600" dirty="0">
                          <a:latin typeface="Arial"/>
                          <a:ea typeface="Arial"/>
                          <a:cs typeface="Arial"/>
                          <a:sym typeface="Arial"/>
                        </a:rPr>
                        <a:t>Stmt No</a:t>
                      </a:r>
                      <a:endParaRPr sz="1600">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600"/>
                        <a:buFont typeface="Arial"/>
                        <a:buNone/>
                      </a:pPr>
                      <a:r>
                        <a:rPr lang="en-US" sz="1600">
                          <a:latin typeface="Arial"/>
                          <a:ea typeface="Arial"/>
                          <a:cs typeface="Arial"/>
                          <a:sym typeface="Arial"/>
                        </a:rPr>
                        <a:t>ALP</a:t>
                      </a:r>
                      <a:endParaRPr sz="1600">
                        <a:latin typeface="Arial"/>
                        <a:ea typeface="Arial"/>
                        <a:cs typeface="Arial"/>
                        <a:sym typeface="Arial"/>
                      </a:endParaRPr>
                    </a:p>
                  </a:txBody>
                  <a:tcPr marL="91450" marR="91450" marT="45725" marB="45725"/>
                </a:tc>
                <a:tc gridSpan="4">
                  <a:txBody>
                    <a:bodyPr/>
                    <a:lstStyle/>
                    <a:p>
                      <a:pPr marL="0" marR="0" lvl="0" indent="0" algn="ctr" rtl="0">
                        <a:lnSpc>
                          <a:spcPct val="100000"/>
                        </a:lnSpc>
                        <a:spcBef>
                          <a:spcPts val="0"/>
                        </a:spcBef>
                        <a:spcAft>
                          <a:spcPts val="0"/>
                        </a:spcAft>
                        <a:buClr>
                          <a:schemeClr val="dk1"/>
                        </a:buClr>
                        <a:buSzPts val="1600"/>
                        <a:buFont typeface="Arial"/>
                        <a:buNone/>
                      </a:pPr>
                      <a:r>
                        <a:rPr lang="en-US" sz="1600" dirty="0">
                          <a:latin typeface="Arial"/>
                          <a:ea typeface="Arial"/>
                          <a:cs typeface="Arial"/>
                          <a:sym typeface="Arial"/>
                        </a:rPr>
                        <a:t>Intermediate Code</a:t>
                      </a:r>
                      <a:endParaRPr sz="1600">
                        <a:latin typeface="Arial"/>
                        <a:ea typeface="Arial"/>
                        <a:cs typeface="Arial"/>
                        <a:sym typeface="Arial"/>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rtl="0">
                        <a:spcBef>
                          <a:spcPts val="0"/>
                        </a:spcBef>
                        <a:spcAft>
                          <a:spcPts val="0"/>
                        </a:spcAft>
                        <a:buNone/>
                      </a:pPr>
                      <a:r>
                        <a:rPr lang="en-US" sz="1600">
                          <a:latin typeface="Arial"/>
                          <a:ea typeface="Arial"/>
                          <a:cs typeface="Arial"/>
                          <a:sym typeface="Arial"/>
                        </a:rPr>
                        <a:t>Machine Code</a:t>
                      </a:r>
                      <a:endParaRPr sz="1600">
                        <a:latin typeface="Arial"/>
                        <a:ea typeface="Arial"/>
                        <a:cs typeface="Arial"/>
                        <a:sym typeface="Arial"/>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r>
              <a:tr h="3308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START 200</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AD,01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C,200</a:t>
                      </a:r>
                      <a:endParaRPr/>
                    </a:p>
                  </a:txBody>
                  <a:tcPr marL="91450" marR="91450" marT="45725" marB="45725">
                    <a:solidFill>
                      <a:srgbClr val="DAEEF3"/>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MOVER AREG, =‘5’</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200</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IS,04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04</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206</a:t>
                      </a:r>
                      <a:endParaRPr sz="1200" b="1">
                        <a:latin typeface="Times New Roman"/>
                        <a:ea typeface="Times New Roman"/>
                        <a:cs typeface="Times New Roman"/>
                        <a:sym typeface="Times New Roman"/>
                      </a:endParaRPr>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MOVEM AREG, A</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201</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05</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211</a:t>
                      </a:r>
                      <a:endParaRPr sz="1200" b="1">
                        <a:latin typeface="Times New Roman"/>
                        <a:ea typeface="Times New Roman"/>
                        <a:cs typeface="Times New Roman"/>
                        <a:sym typeface="Times New Roman"/>
                      </a:endParaRPr>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4</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LOOP  MOVER AREG, A</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202</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04</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211</a:t>
                      </a:r>
                      <a:endParaRPr sz="1200" b="1">
                        <a:latin typeface="Times New Roman"/>
                        <a:ea typeface="Times New Roman"/>
                        <a:cs typeface="Times New Roman"/>
                        <a:sym typeface="Times New Roman"/>
                      </a:endParaRPr>
                    </a:p>
                  </a:txBody>
                  <a:tcPr marL="91450" marR="91450" marT="45725" marB="45725">
                    <a:solidFill>
                      <a:srgbClr val="B7CCE4"/>
                    </a:solidFill>
                  </a:tcPr>
                </a:tc>
              </a:tr>
              <a:tr h="30050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5</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MOVER CREG, B</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203</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05</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03</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212</a:t>
                      </a:r>
                      <a:endParaRPr sz="1200" b="1">
                        <a:latin typeface="Times New Roman"/>
                        <a:ea typeface="Times New Roman"/>
                        <a:cs typeface="Times New Roman"/>
                        <a:sym typeface="Times New Roman"/>
                      </a:endParaRPr>
                    </a:p>
                  </a:txBody>
                  <a:tcPr marL="91450" marR="91450" marT="45725" marB="45725">
                    <a:solidFill>
                      <a:srgbClr val="B7CCE4"/>
                    </a:solidFill>
                  </a:tcPr>
                </a:tc>
              </a:tr>
              <a:tr h="286725">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6</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ADD CREG, =‘1’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204</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01</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03</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207</a:t>
                      </a:r>
                      <a:endParaRPr sz="1200" b="1">
                        <a:latin typeface="Times New Roman"/>
                        <a:ea typeface="Times New Roman"/>
                        <a:cs typeface="Times New Roman"/>
                        <a:sym typeface="Times New Roman"/>
                      </a:endParaRPr>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7</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BC ANY, NEXT</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IS,07</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6</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205</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07</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6</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208</a:t>
                      </a:r>
                      <a:endParaRPr sz="1200" b="1">
                        <a:latin typeface="Times New Roman"/>
                        <a:ea typeface="Times New Roman"/>
                        <a:cs typeface="Times New Roman"/>
                        <a:sym typeface="Times New Roman"/>
                      </a:endParaRPr>
                    </a:p>
                  </a:txBody>
                  <a:tcPr marL="91450" marR="91450" marT="45725" marB="45725">
                    <a:solidFill>
                      <a:srgbClr val="B7CCE4"/>
                    </a:solidFill>
                  </a:tcPr>
                </a:tc>
              </a:tr>
              <a:tr h="2801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8</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LTORG</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206</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206</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005</a:t>
                      </a:r>
                      <a:endParaRPr sz="1200" b="1">
                        <a:latin typeface="Times New Roman"/>
                        <a:ea typeface="Times New Roman"/>
                        <a:cs typeface="Times New Roman"/>
                        <a:sym typeface="Times New Roman"/>
                      </a:endParaRPr>
                    </a:p>
                  </a:txBody>
                  <a:tcPr marL="91450" marR="91450" marT="45725" marB="45725">
                    <a:solidFill>
                      <a:srgbClr val="B7CCE4"/>
                    </a:solidFill>
                  </a:tcPr>
                </a:tc>
              </a:tr>
              <a:tr h="267275">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207</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207</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001</a:t>
                      </a:r>
                      <a:endParaRPr sz="1200" b="1">
                        <a:latin typeface="Times New Roman"/>
                        <a:ea typeface="Times New Roman"/>
                        <a:cs typeface="Times New Roman"/>
                        <a:sym typeface="Times New Roman"/>
                      </a:endParaRPr>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9</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NEXT   SUB AREG, =‘1’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208</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208</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02</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213</a:t>
                      </a:r>
                      <a:endParaRPr sz="1200" b="1">
                        <a:latin typeface="Times New Roman"/>
                        <a:ea typeface="Times New Roman"/>
                        <a:cs typeface="Times New Roman"/>
                        <a:sym typeface="Times New Roman"/>
                      </a:endParaRPr>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10</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 BC LT, BACK</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209</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IS,07</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S,5</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209</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07</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202</a:t>
                      </a:r>
                      <a:endParaRPr sz="1200" b="1">
                        <a:latin typeface="Times New Roman"/>
                        <a:ea typeface="Times New Roman"/>
                        <a:cs typeface="Times New Roman"/>
                        <a:sym typeface="Times New Roman"/>
                      </a:endParaRPr>
                    </a:p>
                  </a:txBody>
                  <a:tcPr marL="91450" marR="91450" marT="45725" marB="45725">
                    <a:solidFill>
                      <a:srgbClr val="B7CCE4"/>
                    </a:solidFill>
                  </a:tcPr>
                </a:tc>
              </a:tr>
              <a:tr h="3633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LAST STOP</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210</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IS,00</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000</a:t>
                      </a:r>
                      <a:endParaRPr sz="1200" b="1">
                        <a:latin typeface="Times New Roman"/>
                        <a:ea typeface="Times New Roman"/>
                        <a:cs typeface="Times New Roman"/>
                        <a:sym typeface="Times New Roman"/>
                      </a:endParaRPr>
                    </a:p>
                  </a:txBody>
                  <a:tcPr marL="91450" marR="91450" marT="45725" marB="45725">
                    <a:solidFill>
                      <a:srgbClr val="B7CCE4"/>
                    </a:solidFill>
                  </a:tcPr>
                </a:tc>
              </a:tr>
              <a:tr h="3024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12</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ORIGIN  LOOP+2</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(S,2)+2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c>
                  <a:txBody>
                    <a:bodyPr/>
                    <a:lstStyle/>
                    <a:p>
                      <a:pPr marL="0" marR="0" lvl="0" indent="0" algn="l" rtl="0">
                        <a:spcBef>
                          <a:spcPts val="0"/>
                        </a:spcBef>
                        <a:spcAft>
                          <a:spcPts val="0"/>
                        </a:spcAft>
                        <a:buNone/>
                      </a:pPr>
                      <a:endParaRPr sz="1200" b="1">
                        <a:solidFill>
                          <a:schemeClr val="dk1"/>
                        </a:solidFill>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13</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MULT  CREG, B</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IS,03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S,3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204</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03</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3</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212</a:t>
                      </a:r>
                      <a:endParaRPr sz="1200" b="1">
                        <a:latin typeface="Times New Roman"/>
                        <a:ea typeface="Times New Roman"/>
                        <a:cs typeface="Times New Roman"/>
                        <a:sym typeface="Times New Roman"/>
                      </a:endParaRPr>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14</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ORIGIN  LAST+1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(S,6)+1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15</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A  DS 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DL,02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C,1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211</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16</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BACK   EQU  LOOP</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AD,04</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S,2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r>
              <a:tr h="3422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17</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B  DC  1</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DL,01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C,1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212</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endParaRPr sz="1800"/>
                    </a:p>
                  </a:txBody>
                  <a:tcPr marL="91450" marR="91450" marT="45725" marB="45725">
                    <a:solidFill>
                      <a:srgbClr val="B7CCE4"/>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endParaRPr sz="1200" b="1">
                        <a:latin typeface="Times New Roman"/>
                        <a:ea typeface="Times New Roman"/>
                        <a:cs typeface="Times New Roman"/>
                        <a:sym typeface="Times New Roman"/>
                      </a:endParaRPr>
                    </a:p>
                  </a:txBody>
                  <a:tcPr marL="91450" marR="91450" marT="45725" marB="45725">
                    <a:solidFill>
                      <a:srgbClr val="B7CCE4"/>
                    </a:solidFill>
                  </a:tcPr>
                </a:tc>
              </a:tr>
              <a:tr h="324750">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18</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lnSpc>
                          <a:spcPct val="100000"/>
                        </a:lnSpc>
                        <a:spcBef>
                          <a:spcPts val="0"/>
                        </a:spcBef>
                        <a:spcAft>
                          <a:spcPts val="0"/>
                        </a:spcAft>
                        <a:buClr>
                          <a:schemeClr val="dk1"/>
                        </a:buClr>
                        <a:buSzPts val="1200"/>
                        <a:buFont typeface="Times New Roman"/>
                        <a:buNone/>
                      </a:pPr>
                      <a:r>
                        <a:rPr lang="en-US" sz="1200" b="1">
                          <a:latin typeface="Times New Roman"/>
                          <a:ea typeface="Times New Roman"/>
                          <a:cs typeface="Times New Roman"/>
                          <a:sym typeface="Times New Roman"/>
                        </a:rPr>
                        <a:t>END</a:t>
                      </a:r>
                      <a:endParaRPr sz="1200" b="1">
                        <a:latin typeface="Times New Roman"/>
                        <a:ea typeface="Times New Roman"/>
                        <a:cs typeface="Times New Roman"/>
                        <a:sym typeface="Times New Roman"/>
                      </a:endParaRPr>
                    </a:p>
                  </a:txBody>
                  <a:tcPr marL="91450" marR="91450" marT="45725" marB="45725">
                    <a:solidFill>
                      <a:srgbClr val="DAE5F1"/>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213</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AD,02</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dirty="0">
                          <a:latin typeface="Times New Roman"/>
                          <a:ea typeface="Times New Roman"/>
                          <a:cs typeface="Times New Roman"/>
                          <a:sym typeface="Times New Roman"/>
                        </a:rPr>
                        <a:t>001</a:t>
                      </a:r>
                      <a:endParaRPr sz="1200" b="1">
                        <a:latin typeface="Times New Roman"/>
                        <a:ea typeface="Times New Roman"/>
                        <a:cs typeface="Times New Roman"/>
                        <a:sym typeface="Times New Roman"/>
                      </a:endParaRPr>
                    </a:p>
                  </a:txBody>
                  <a:tcPr marL="91450" marR="91450" marT="45725" marB="45725">
                    <a:solidFill>
                      <a:srgbClr val="DAEEF3"/>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213</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a:t>
                      </a:r>
                      <a:endParaRPr sz="1200" b="1">
                        <a:latin typeface="Times New Roman"/>
                        <a:ea typeface="Times New Roman"/>
                        <a:cs typeface="Times New Roman"/>
                        <a:sym typeface="Times New Roman"/>
                      </a:endParaRPr>
                    </a:p>
                  </a:txBody>
                  <a:tcPr marL="91450" marR="91450" marT="45725" marB="45725">
                    <a:solidFill>
                      <a:srgbClr val="B7CCE4"/>
                    </a:solidFill>
                  </a:tcPr>
                </a:tc>
                <a:tc>
                  <a:txBody>
                    <a:bodyPr/>
                    <a:lstStyle/>
                    <a:p>
                      <a:pPr marL="0" marR="0" lvl="0" indent="0" algn="l" rtl="0">
                        <a:spcBef>
                          <a:spcPts val="0"/>
                        </a:spcBef>
                        <a:spcAft>
                          <a:spcPts val="0"/>
                        </a:spcAft>
                        <a:buNone/>
                      </a:pPr>
                      <a:r>
                        <a:rPr lang="en-US" sz="1200" b="1">
                          <a:latin typeface="Times New Roman"/>
                          <a:ea typeface="Times New Roman"/>
                          <a:cs typeface="Times New Roman"/>
                          <a:sym typeface="Times New Roman"/>
                        </a:rPr>
                        <a:t>001</a:t>
                      </a:r>
                      <a:endParaRPr sz="1200" b="1">
                        <a:latin typeface="Times New Roman"/>
                        <a:ea typeface="Times New Roman"/>
                        <a:cs typeface="Times New Roman"/>
                        <a:sym typeface="Times New Roman"/>
                      </a:endParaRPr>
                    </a:p>
                  </a:txBody>
                  <a:tcPr marL="91450" marR="91450" marT="45725" marB="45725">
                    <a:solidFill>
                      <a:srgbClr val="B7CCE4"/>
                    </a:solidFill>
                  </a:tcPr>
                </a:tc>
              </a:tr>
            </a:tbl>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graphicFrame>
        <p:nvGraphicFramePr>
          <p:cNvPr id="770" name="Google Shape;770;p79"/>
          <p:cNvGraphicFramePr/>
          <p:nvPr/>
        </p:nvGraphicFramePr>
        <p:xfrm>
          <a:off x="304800" y="1570920"/>
          <a:ext cx="4343400" cy="2992200"/>
        </p:xfrm>
        <a:graphic>
          <a:graphicData uri="http://schemas.openxmlformats.org/drawingml/2006/table">
            <a:tbl>
              <a:tblPr firstRow="1" bandRow="1">
                <a:noFill/>
                <a:tableStyleId>{40BF8874-23FE-4B6D-B287-039DDCED8C66}</a:tableStyleId>
              </a:tblPr>
              <a:tblGrid>
                <a:gridCol w="1006875"/>
                <a:gridCol w="1362250"/>
                <a:gridCol w="1184575"/>
                <a:gridCol w="789700"/>
              </a:tblGrid>
              <a:tr h="374025">
                <a:tc gridSpan="4">
                  <a:txBody>
                    <a:bodyPr/>
                    <a:lstStyle/>
                    <a:p>
                      <a:pPr marL="0" marR="0" lvl="0" indent="0" algn="ctr" rtl="0">
                        <a:spcBef>
                          <a:spcPts val="0"/>
                        </a:spcBef>
                        <a:spcAft>
                          <a:spcPts val="0"/>
                        </a:spcAft>
                        <a:buNone/>
                      </a:pPr>
                      <a:r>
                        <a:rPr lang="en-US" sz="1800" dirty="0"/>
                        <a:t>SYMTAB</a:t>
                      </a:r>
                      <a:endParaRPr sz="1800"/>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r>
              <a:tr h="374025">
                <a:tc>
                  <a:txBody>
                    <a:bodyPr/>
                    <a:lstStyle/>
                    <a:p>
                      <a:pPr marL="0" marR="0" lvl="0" indent="0" algn="l" rtl="0">
                        <a:spcBef>
                          <a:spcPts val="0"/>
                        </a:spcBef>
                        <a:spcAft>
                          <a:spcPts val="0"/>
                        </a:spcAft>
                        <a:buNone/>
                      </a:pPr>
                      <a:r>
                        <a:rPr lang="en-US" sz="1800"/>
                        <a:t>Sym_id</a:t>
                      </a:r>
                      <a:endParaRPr sz="1800"/>
                    </a:p>
                  </a:txBody>
                  <a:tcPr marL="91450" marR="91450" marT="45725" marB="45725"/>
                </a:tc>
                <a:tc>
                  <a:txBody>
                    <a:bodyPr/>
                    <a:lstStyle/>
                    <a:p>
                      <a:pPr marL="0" marR="0" lvl="0" indent="0" algn="l" rtl="0">
                        <a:spcBef>
                          <a:spcPts val="0"/>
                        </a:spcBef>
                        <a:spcAft>
                          <a:spcPts val="0"/>
                        </a:spcAft>
                        <a:buNone/>
                      </a:pPr>
                      <a:r>
                        <a:rPr lang="en-US" sz="1800"/>
                        <a:t>Sym_name</a:t>
                      </a:r>
                      <a:endParaRPr sz="1800"/>
                    </a:p>
                  </a:txBody>
                  <a:tcPr marL="91450" marR="91450" marT="45725" marB="45725"/>
                </a:tc>
                <a:tc>
                  <a:txBody>
                    <a:bodyPr/>
                    <a:lstStyle/>
                    <a:p>
                      <a:pPr marL="0" marR="0" lvl="0" indent="0" algn="l" rtl="0">
                        <a:spcBef>
                          <a:spcPts val="0"/>
                        </a:spcBef>
                        <a:spcAft>
                          <a:spcPts val="0"/>
                        </a:spcAft>
                        <a:buNone/>
                      </a:pPr>
                      <a:r>
                        <a:rPr lang="en-US" sz="1800" dirty="0" err="1"/>
                        <a:t>Sym_addr</a:t>
                      </a:r>
                      <a:endParaRPr sz="1800"/>
                    </a:p>
                  </a:txBody>
                  <a:tcPr marL="91450" marR="91450" marT="45725" marB="45725"/>
                </a:tc>
                <a:tc>
                  <a:txBody>
                    <a:bodyPr/>
                    <a:lstStyle/>
                    <a:p>
                      <a:pPr marL="0" marR="0" lvl="0" indent="0" algn="l" rtl="0">
                        <a:spcBef>
                          <a:spcPts val="0"/>
                        </a:spcBef>
                        <a:spcAft>
                          <a:spcPts val="0"/>
                        </a:spcAft>
                        <a:buNone/>
                      </a:pPr>
                      <a:r>
                        <a:rPr lang="en-US" sz="1800"/>
                        <a:t>length</a:t>
                      </a:r>
                      <a:endParaRPr sz="1800"/>
                    </a:p>
                  </a:txBody>
                  <a:tcPr marL="91450" marR="91450" marT="45725" marB="45725"/>
                </a:tc>
              </a:tr>
              <a:tr h="374025">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A</a:t>
                      </a:r>
                      <a:endParaRPr sz="1800"/>
                    </a:p>
                  </a:txBody>
                  <a:tcPr marL="91450" marR="91450" marT="45725" marB="45725"/>
                </a:tc>
                <a:tc>
                  <a:txBody>
                    <a:bodyPr/>
                    <a:lstStyle/>
                    <a:p>
                      <a:pPr marL="0" marR="0" lvl="0" indent="0" algn="l" rtl="0">
                        <a:spcBef>
                          <a:spcPts val="0"/>
                        </a:spcBef>
                        <a:spcAft>
                          <a:spcPts val="0"/>
                        </a:spcAft>
                        <a:buNone/>
                      </a:pPr>
                      <a:r>
                        <a:rPr lang="en-US" sz="1800" dirty="0"/>
                        <a:t>211</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374025">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LOOP</a:t>
                      </a:r>
                      <a:endParaRPr sz="1800"/>
                    </a:p>
                  </a:txBody>
                  <a:tcPr marL="91450" marR="91450" marT="45725" marB="45725"/>
                </a:tc>
                <a:tc>
                  <a:txBody>
                    <a:bodyPr/>
                    <a:lstStyle/>
                    <a:p>
                      <a:pPr marL="0" marR="0" lvl="0" indent="0" algn="l" rtl="0">
                        <a:spcBef>
                          <a:spcPts val="0"/>
                        </a:spcBef>
                        <a:spcAft>
                          <a:spcPts val="0"/>
                        </a:spcAft>
                        <a:buNone/>
                      </a:pPr>
                      <a:r>
                        <a:rPr lang="en-US" sz="1800" dirty="0"/>
                        <a:t>202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374025">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B</a:t>
                      </a:r>
                      <a:endParaRPr sz="1800"/>
                    </a:p>
                  </a:txBody>
                  <a:tcPr marL="91450" marR="91450" marT="45725" marB="45725"/>
                </a:tc>
                <a:tc>
                  <a:txBody>
                    <a:bodyPr/>
                    <a:lstStyle/>
                    <a:p>
                      <a:pPr marL="0" marR="0" lvl="0" indent="0" algn="l" rtl="0">
                        <a:spcBef>
                          <a:spcPts val="0"/>
                        </a:spcBef>
                        <a:spcAft>
                          <a:spcPts val="0"/>
                        </a:spcAft>
                        <a:buNone/>
                      </a:pPr>
                      <a:r>
                        <a:rPr lang="en-US" sz="1800" dirty="0"/>
                        <a:t>212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374025">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NEXT</a:t>
                      </a:r>
                      <a:endParaRPr sz="1800"/>
                    </a:p>
                  </a:txBody>
                  <a:tcPr marL="91450" marR="91450" marT="45725" marB="45725"/>
                </a:tc>
                <a:tc>
                  <a:txBody>
                    <a:bodyPr/>
                    <a:lstStyle/>
                    <a:p>
                      <a:pPr marL="0" marR="0" lvl="0" indent="0" algn="l" rtl="0">
                        <a:spcBef>
                          <a:spcPts val="0"/>
                        </a:spcBef>
                        <a:spcAft>
                          <a:spcPts val="0"/>
                        </a:spcAft>
                        <a:buNone/>
                      </a:pPr>
                      <a:r>
                        <a:rPr lang="en-US" sz="1800" dirty="0"/>
                        <a:t>208</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374025">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BACK</a:t>
                      </a:r>
                      <a:endParaRPr sz="1800"/>
                    </a:p>
                  </a:txBody>
                  <a:tcPr marL="91450" marR="91450" marT="45725" marB="45725"/>
                </a:tc>
                <a:tc>
                  <a:txBody>
                    <a:bodyPr/>
                    <a:lstStyle/>
                    <a:p>
                      <a:pPr marL="0" marR="0" lvl="0" indent="0" algn="l" rtl="0">
                        <a:spcBef>
                          <a:spcPts val="0"/>
                        </a:spcBef>
                        <a:spcAft>
                          <a:spcPts val="0"/>
                        </a:spcAft>
                        <a:buNone/>
                      </a:pPr>
                      <a:r>
                        <a:rPr lang="en-US" sz="1800" dirty="0"/>
                        <a:t>202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374025">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LAST</a:t>
                      </a:r>
                      <a:endParaRPr sz="1800"/>
                    </a:p>
                  </a:txBody>
                  <a:tcPr marL="91450" marR="91450" marT="45725" marB="45725"/>
                </a:tc>
                <a:tc>
                  <a:txBody>
                    <a:bodyPr/>
                    <a:lstStyle/>
                    <a:p>
                      <a:pPr marL="0" marR="0" lvl="0" indent="0" algn="l" rtl="0">
                        <a:spcBef>
                          <a:spcPts val="0"/>
                        </a:spcBef>
                        <a:spcAft>
                          <a:spcPts val="0"/>
                        </a:spcAft>
                        <a:buNone/>
                      </a:pPr>
                      <a:r>
                        <a:rPr lang="en-US" sz="1800" dirty="0"/>
                        <a:t>210</a:t>
                      </a:r>
                      <a:endParaRPr sz="1800"/>
                    </a:p>
                  </a:txBody>
                  <a:tcPr marL="91450" marR="91450" marT="45725" marB="45725"/>
                </a:tc>
                <a:tc>
                  <a:txBody>
                    <a:bodyPr/>
                    <a:lstStyle/>
                    <a:p>
                      <a:pPr marL="0" marR="0" lvl="0" indent="0" algn="l" rtl="0">
                        <a:spcBef>
                          <a:spcPts val="0"/>
                        </a:spcBef>
                        <a:spcAft>
                          <a:spcPts val="0"/>
                        </a:spcAft>
                        <a:buNone/>
                      </a:pPr>
                      <a:r>
                        <a:rPr lang="en-US" sz="1800" dirty="0"/>
                        <a:t>1</a:t>
                      </a:r>
                      <a:endParaRPr sz="1800"/>
                    </a:p>
                  </a:txBody>
                  <a:tcPr marL="91450" marR="91450" marT="45725" marB="45725"/>
                </a:tc>
              </a:tr>
            </a:tbl>
          </a:graphicData>
        </a:graphic>
      </p:graphicFrame>
      <p:graphicFrame>
        <p:nvGraphicFramePr>
          <p:cNvPr id="771" name="Google Shape;771;p79"/>
          <p:cNvGraphicFramePr/>
          <p:nvPr/>
        </p:nvGraphicFramePr>
        <p:xfrm>
          <a:off x="5638800" y="1599056"/>
          <a:ext cx="2457450" cy="1828850"/>
        </p:xfrm>
        <a:graphic>
          <a:graphicData uri="http://schemas.openxmlformats.org/drawingml/2006/table">
            <a:tbl>
              <a:tblPr firstRow="1" bandRow="1">
                <a:noFill/>
                <a:tableStyleId>{40BF8874-23FE-4B6D-B287-039DDCED8C66}</a:tableStyleId>
              </a:tblPr>
              <a:tblGrid>
                <a:gridCol w="819150"/>
                <a:gridCol w="819150"/>
                <a:gridCol w="819150"/>
              </a:tblGrid>
              <a:tr h="238125">
                <a:tc gridSpan="3">
                  <a:txBody>
                    <a:bodyPr/>
                    <a:lstStyle/>
                    <a:p>
                      <a:pPr marL="0" marR="0" lvl="0" indent="0" algn="ctr" rtl="0">
                        <a:spcBef>
                          <a:spcPts val="0"/>
                        </a:spcBef>
                        <a:spcAft>
                          <a:spcPts val="0"/>
                        </a:spcAft>
                        <a:buNone/>
                      </a:pPr>
                      <a:r>
                        <a:rPr lang="en-US" sz="1800"/>
                        <a:t>LITTAB</a:t>
                      </a:r>
                      <a:endParaRPr sz="1800"/>
                    </a:p>
                  </a:txBody>
                  <a:tcPr marL="91450" marR="91450" marT="45725" marB="45725"/>
                </a:tc>
                <a:tc hMerge="1">
                  <a:txBody>
                    <a:bodyPr/>
                    <a:lstStyle/>
                    <a:p>
                      <a:endParaRPr lang="en-US"/>
                    </a:p>
                  </a:txBody>
                  <a:tcPr/>
                </a:tc>
                <a:tc hMerge="1">
                  <a:txBody>
                    <a:bodyPr/>
                    <a:lstStyle/>
                    <a:p>
                      <a:endParaRPr lang="en-US"/>
                    </a:p>
                  </a:txBody>
                  <a:tcPr/>
                </a:tc>
              </a:tr>
              <a:tr h="238125">
                <a:tc>
                  <a:txBody>
                    <a:bodyPr/>
                    <a:lstStyle/>
                    <a:p>
                      <a:pPr marL="0" marR="0" lvl="0" indent="0" algn="l" rtl="0">
                        <a:spcBef>
                          <a:spcPts val="0"/>
                        </a:spcBef>
                        <a:spcAft>
                          <a:spcPts val="0"/>
                        </a:spcAft>
                        <a:buNone/>
                      </a:pPr>
                      <a:r>
                        <a:rPr lang="en-US" sz="1800"/>
                        <a:t>Lit_no</a:t>
                      </a:r>
                      <a:endParaRPr sz="1800"/>
                    </a:p>
                  </a:txBody>
                  <a:tcPr marL="91450" marR="91450" marT="45725" marB="45725"/>
                </a:tc>
                <a:tc>
                  <a:txBody>
                    <a:bodyPr/>
                    <a:lstStyle/>
                    <a:p>
                      <a:pPr marL="0" marR="0" lvl="0" indent="0" algn="l" rtl="0">
                        <a:spcBef>
                          <a:spcPts val="0"/>
                        </a:spcBef>
                        <a:spcAft>
                          <a:spcPts val="0"/>
                        </a:spcAft>
                        <a:buNone/>
                      </a:pPr>
                      <a:r>
                        <a:rPr lang="en-US" sz="1800"/>
                        <a:t>Literal</a:t>
                      </a:r>
                      <a:endParaRPr sz="1800"/>
                    </a:p>
                  </a:txBody>
                  <a:tcPr marL="91450" marR="91450" marT="45725" marB="45725"/>
                </a:tc>
                <a:tc>
                  <a:txBody>
                    <a:bodyPr/>
                    <a:lstStyle/>
                    <a:p>
                      <a:pPr marL="0" marR="0" lvl="0" indent="0" algn="l" rtl="0">
                        <a:spcBef>
                          <a:spcPts val="0"/>
                        </a:spcBef>
                        <a:spcAft>
                          <a:spcPts val="0"/>
                        </a:spcAft>
                        <a:buNone/>
                      </a:pPr>
                      <a:r>
                        <a:rPr lang="en-US" sz="1800"/>
                        <a:t>addr</a:t>
                      </a:r>
                      <a:endParaRPr sz="1800"/>
                    </a:p>
                  </a:txBody>
                  <a:tcPr marL="91450" marR="91450" marT="45725" marB="45725"/>
                </a:tc>
              </a:tr>
              <a:tr h="238125">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206</a:t>
                      </a:r>
                      <a:endParaRPr sz="1800"/>
                    </a:p>
                  </a:txBody>
                  <a:tcPr marL="91450" marR="91450" marT="45725" marB="45725"/>
                </a:tc>
              </a:tr>
              <a:tr h="238125">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207</a:t>
                      </a:r>
                      <a:endParaRPr sz="1800"/>
                    </a:p>
                  </a:txBody>
                  <a:tcPr marL="91450" marR="91450" marT="45725" marB="45725"/>
                </a:tc>
              </a:tr>
              <a:tr h="238125">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213</a:t>
                      </a:r>
                      <a:endParaRPr sz="1800"/>
                    </a:p>
                  </a:txBody>
                  <a:tcPr marL="91450" marR="91450" marT="45725" marB="45725"/>
                </a:tc>
              </a:tr>
            </a:tbl>
          </a:graphicData>
        </a:graphic>
      </p:graphicFrame>
      <p:graphicFrame>
        <p:nvGraphicFramePr>
          <p:cNvPr id="772" name="Google Shape;772;p79"/>
          <p:cNvGraphicFramePr/>
          <p:nvPr/>
        </p:nvGraphicFramePr>
        <p:xfrm>
          <a:off x="5791200" y="3742028"/>
          <a:ext cx="1752600" cy="1097310"/>
        </p:xfrm>
        <a:graphic>
          <a:graphicData uri="http://schemas.openxmlformats.org/drawingml/2006/table">
            <a:tbl>
              <a:tblPr firstRow="1" bandRow="1">
                <a:noFill/>
                <a:tableStyleId>{40BF8874-23FE-4B6D-B287-039DDCED8C66}</a:tableStyleId>
              </a:tblPr>
              <a:tblGrid>
                <a:gridCol w="1752600"/>
              </a:tblGrid>
              <a:tr h="238125">
                <a:tc>
                  <a:txBody>
                    <a:bodyPr/>
                    <a:lstStyle/>
                    <a:p>
                      <a:pPr marL="0" marR="0" lvl="0" indent="0" algn="ctr" rtl="0">
                        <a:spcBef>
                          <a:spcPts val="0"/>
                        </a:spcBef>
                        <a:spcAft>
                          <a:spcPts val="0"/>
                        </a:spcAft>
                        <a:buNone/>
                      </a:pPr>
                      <a:r>
                        <a:rPr lang="en-US" sz="1800"/>
                        <a:t>POOLTTAB</a:t>
                      </a:r>
                      <a:endParaRPr sz="1800"/>
                    </a:p>
                  </a:txBody>
                  <a:tcPr marL="91450" marR="91450" marT="45725" marB="45725"/>
                </a:tc>
              </a:tr>
              <a:tr h="238125">
                <a:tc>
                  <a:txBody>
                    <a:bodyPr/>
                    <a:lstStyle/>
                    <a:p>
                      <a:pPr marL="0" marR="0" lvl="0" indent="0" algn="l" rtl="0">
                        <a:spcBef>
                          <a:spcPts val="0"/>
                        </a:spcBef>
                        <a:spcAft>
                          <a:spcPts val="0"/>
                        </a:spcAft>
                        <a:buNone/>
                      </a:pPr>
                      <a:r>
                        <a:rPr lang="en-US" sz="1800"/>
                        <a:t>POOLTAB[1]=1</a:t>
                      </a:r>
                      <a:endParaRPr sz="1800"/>
                    </a:p>
                  </a:txBody>
                  <a:tcPr marL="91450" marR="91450" marT="45725" marB="45725"/>
                </a:tc>
              </a:tr>
              <a:tr h="238125">
                <a:tc>
                  <a:txBody>
                    <a:bodyPr/>
                    <a:lstStyle/>
                    <a:p>
                      <a:pPr marL="0" marR="0" lvl="0" indent="0" algn="l" rtl="0">
                        <a:spcBef>
                          <a:spcPts val="0"/>
                        </a:spcBef>
                        <a:spcAft>
                          <a:spcPts val="0"/>
                        </a:spcAft>
                        <a:buNone/>
                      </a:pPr>
                      <a:r>
                        <a:rPr lang="en-US" sz="1800"/>
                        <a:t>POOLTAB[2]=3</a:t>
                      </a:r>
                      <a:endParaRPr sz="1800"/>
                    </a:p>
                  </a:txBody>
                  <a:tcPr marL="91450" marR="91450" marT="45725" marB="45725"/>
                </a:tc>
              </a:tr>
            </a:tbl>
          </a:graphicData>
        </a:graphic>
      </p:graphicFrame>
      <p:sp>
        <p:nvSpPr>
          <p:cNvPr id="773" name="Google Shape;773;p79"/>
          <p:cNvSpPr txBox="1"/>
          <p:nvPr/>
        </p:nvSpPr>
        <p:spPr>
          <a:xfrm>
            <a:off x="1448971" y="393895"/>
            <a:ext cx="66540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Data Structures Generated after Pass I</a:t>
            </a:r>
            <a:endParaRPr sz="2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graphicFrame>
        <p:nvGraphicFramePr>
          <p:cNvPr id="778" name="Google Shape;778;p80"/>
          <p:cNvGraphicFramePr/>
          <p:nvPr/>
        </p:nvGraphicFramePr>
        <p:xfrm>
          <a:off x="381000" y="1191084"/>
          <a:ext cx="3581400" cy="5461140"/>
        </p:xfrm>
        <a:graphic>
          <a:graphicData uri="http://schemas.openxmlformats.org/drawingml/2006/table">
            <a:tbl>
              <a:tblPr firstRow="1" bandRow="1">
                <a:noFill/>
                <a:tableStyleId>{40BF8874-23FE-4B6D-B287-039DDCED8C66}</a:tableStyleId>
              </a:tblPr>
              <a:tblGrid>
                <a:gridCol w="2895600"/>
                <a:gridCol w="685800"/>
              </a:tblGrid>
              <a:tr h="370850">
                <a:tc>
                  <a:txBody>
                    <a:bodyPr/>
                    <a:lstStyle/>
                    <a:p>
                      <a:pPr marL="0" marR="0" lvl="0" indent="0" algn="l" rtl="0">
                        <a:spcBef>
                          <a:spcPts val="0"/>
                        </a:spcBef>
                        <a:spcAft>
                          <a:spcPts val="0"/>
                        </a:spcAft>
                        <a:buNone/>
                      </a:pPr>
                      <a:r>
                        <a:rPr lang="en-US" sz="1800"/>
                        <a:t>              START 200 </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370850">
                <a:tc>
                  <a:txBody>
                    <a:bodyPr/>
                    <a:lstStyle/>
                    <a:p>
                      <a:pPr marL="0" marR="0" lvl="0" indent="0" algn="l" rtl="0">
                        <a:spcBef>
                          <a:spcPts val="0"/>
                        </a:spcBef>
                        <a:spcAft>
                          <a:spcPts val="0"/>
                        </a:spcAft>
                        <a:buNone/>
                      </a:pPr>
                      <a:r>
                        <a:rPr lang="en-US" sz="1800"/>
                        <a:t>              MOVER AREG,=‘5’</a:t>
                      </a:r>
                      <a:endParaRPr sz="1800"/>
                    </a:p>
                  </a:txBody>
                  <a:tcPr marL="91450" marR="91450" marT="45725" marB="45725"/>
                </a:tc>
                <a:tc>
                  <a:txBody>
                    <a:bodyPr/>
                    <a:lstStyle/>
                    <a:p>
                      <a:pPr marL="0" marR="0" lvl="0" indent="0" algn="l" rtl="0">
                        <a:spcBef>
                          <a:spcPts val="0"/>
                        </a:spcBef>
                        <a:spcAft>
                          <a:spcPts val="0"/>
                        </a:spcAft>
                        <a:buNone/>
                      </a:pPr>
                      <a:r>
                        <a:rPr lang="en-US" sz="1800"/>
                        <a:t>200</a:t>
                      </a:r>
                      <a:endParaRPr sz="1800"/>
                    </a:p>
                  </a:txBody>
                  <a:tcPr marL="91450" marR="91450" marT="45725" marB="45725"/>
                </a:tc>
              </a:tr>
              <a:tr h="370850">
                <a:tc>
                  <a:txBody>
                    <a:bodyPr/>
                    <a:lstStyle/>
                    <a:p>
                      <a:pPr marL="0" marR="0" lvl="0" indent="0" algn="l" rtl="0">
                        <a:spcBef>
                          <a:spcPts val="0"/>
                        </a:spcBef>
                        <a:spcAft>
                          <a:spcPts val="0"/>
                        </a:spcAft>
                        <a:buNone/>
                      </a:pPr>
                      <a:r>
                        <a:rPr lang="en-US" sz="1800"/>
                        <a:t>              MOVEM AREG,A</a:t>
                      </a:r>
                      <a:endParaRPr sz="1800"/>
                    </a:p>
                  </a:txBody>
                  <a:tcPr marL="91450" marR="91450" marT="45725" marB="45725"/>
                </a:tc>
                <a:tc>
                  <a:txBody>
                    <a:bodyPr/>
                    <a:lstStyle/>
                    <a:p>
                      <a:pPr marL="0" marR="0" lvl="0" indent="0" algn="l" rtl="0">
                        <a:spcBef>
                          <a:spcPts val="0"/>
                        </a:spcBef>
                        <a:spcAft>
                          <a:spcPts val="0"/>
                        </a:spcAft>
                        <a:buNone/>
                      </a:pPr>
                      <a:r>
                        <a:rPr lang="en-US" sz="1800"/>
                        <a:t>201</a:t>
                      </a:r>
                      <a:endParaRPr sz="1800"/>
                    </a:p>
                  </a:txBody>
                  <a:tcPr marL="91450" marR="91450" marT="45725" marB="45725"/>
                </a:tc>
              </a:tr>
              <a:tr h="370850">
                <a:tc>
                  <a:txBody>
                    <a:bodyPr/>
                    <a:lstStyle/>
                    <a:p>
                      <a:pPr marL="0" marR="0" lvl="0" indent="0" algn="l" rtl="0">
                        <a:spcBef>
                          <a:spcPts val="0"/>
                        </a:spcBef>
                        <a:spcAft>
                          <a:spcPts val="0"/>
                        </a:spcAft>
                        <a:buNone/>
                      </a:pPr>
                      <a:r>
                        <a:rPr lang="en-US" sz="1800"/>
                        <a:t>LOOP    MOVER AREG,A</a:t>
                      </a:r>
                      <a:endParaRPr sz="1800"/>
                    </a:p>
                  </a:txBody>
                  <a:tcPr marL="91450" marR="91450" marT="45725" marB="45725"/>
                </a:tc>
                <a:tc>
                  <a:txBody>
                    <a:bodyPr/>
                    <a:lstStyle/>
                    <a:p>
                      <a:pPr marL="0" marR="0" lvl="0" indent="0" algn="l" rtl="0">
                        <a:spcBef>
                          <a:spcPts val="0"/>
                        </a:spcBef>
                        <a:spcAft>
                          <a:spcPts val="0"/>
                        </a:spcAft>
                        <a:buNone/>
                      </a:pPr>
                      <a:r>
                        <a:rPr lang="en-US" sz="1800"/>
                        <a:t>202</a:t>
                      </a:r>
                      <a:endParaRPr sz="1800"/>
                    </a:p>
                  </a:txBody>
                  <a:tcPr marL="91450" marR="91450" marT="45725" marB="45725"/>
                </a:tc>
              </a:tr>
              <a:tr h="370850">
                <a:tc>
                  <a:txBody>
                    <a:bodyPr/>
                    <a:lstStyle/>
                    <a:p>
                      <a:pPr marL="0" marR="0" lvl="0" indent="0" algn="l" rtl="0">
                        <a:spcBef>
                          <a:spcPts val="0"/>
                        </a:spcBef>
                        <a:spcAft>
                          <a:spcPts val="0"/>
                        </a:spcAft>
                        <a:buNone/>
                      </a:pPr>
                      <a:r>
                        <a:rPr lang="en-US" sz="1800"/>
                        <a:t>              MOVER CREG, B</a:t>
                      </a:r>
                      <a:endParaRPr sz="1800"/>
                    </a:p>
                  </a:txBody>
                  <a:tcPr marL="91450" marR="91450" marT="45725" marB="45725"/>
                </a:tc>
                <a:tc>
                  <a:txBody>
                    <a:bodyPr/>
                    <a:lstStyle/>
                    <a:p>
                      <a:pPr marL="0" marR="0" lvl="0" indent="0" algn="l" rtl="0">
                        <a:spcBef>
                          <a:spcPts val="0"/>
                        </a:spcBef>
                        <a:spcAft>
                          <a:spcPts val="0"/>
                        </a:spcAft>
                        <a:buNone/>
                      </a:pPr>
                      <a:r>
                        <a:rPr lang="en-US" sz="1800"/>
                        <a:t>203</a:t>
                      </a:r>
                      <a:endParaRPr sz="1800"/>
                    </a:p>
                  </a:txBody>
                  <a:tcPr marL="91450" marR="91450" marT="45725" marB="45725"/>
                </a:tc>
              </a:tr>
              <a:tr h="370850">
                <a:tc>
                  <a:txBody>
                    <a:bodyPr/>
                    <a:lstStyle/>
                    <a:p>
                      <a:pPr marL="0" marR="0" lvl="0" indent="0" algn="l" rtl="0">
                        <a:spcBef>
                          <a:spcPts val="0"/>
                        </a:spcBef>
                        <a:spcAft>
                          <a:spcPts val="0"/>
                        </a:spcAft>
                        <a:buNone/>
                      </a:pPr>
                      <a:r>
                        <a:rPr lang="en-US" sz="1800"/>
                        <a:t>              ADD CREG,=‘1’</a:t>
                      </a:r>
                      <a:endParaRPr sz="1800"/>
                    </a:p>
                  </a:txBody>
                  <a:tcPr marL="91450" marR="91450" marT="45725" marB="45725"/>
                </a:tc>
                <a:tc>
                  <a:txBody>
                    <a:bodyPr/>
                    <a:lstStyle/>
                    <a:p>
                      <a:pPr marL="0" marR="0" lvl="0" indent="0" algn="l" rtl="0">
                        <a:spcBef>
                          <a:spcPts val="0"/>
                        </a:spcBef>
                        <a:spcAft>
                          <a:spcPts val="0"/>
                        </a:spcAft>
                        <a:buNone/>
                      </a:pPr>
                      <a:r>
                        <a:rPr lang="en-US" sz="1800"/>
                        <a:t>204</a:t>
                      </a:r>
                      <a:endParaRPr sz="1800"/>
                    </a:p>
                  </a:txBody>
                  <a:tcPr marL="91450" marR="91450" marT="45725" marB="45725"/>
                </a:tc>
              </a:tr>
              <a:tr h="370850">
                <a:tc>
                  <a:txBody>
                    <a:bodyPr/>
                    <a:lstStyle/>
                    <a:p>
                      <a:pPr marL="0" marR="0" lvl="0" indent="0" algn="l" rtl="0">
                        <a:spcBef>
                          <a:spcPts val="0"/>
                        </a:spcBef>
                        <a:spcAft>
                          <a:spcPts val="0"/>
                        </a:spcAft>
                        <a:buNone/>
                      </a:pPr>
                      <a:r>
                        <a:rPr lang="en-US" sz="1800"/>
                        <a:t>              LTORG</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205</a:t>
                      </a:r>
                      <a:endParaRPr/>
                    </a:p>
                    <a:p>
                      <a:pPr marL="0" marR="0" lvl="0" indent="0" algn="l" rtl="0">
                        <a:spcBef>
                          <a:spcPts val="0"/>
                        </a:spcBef>
                        <a:spcAft>
                          <a:spcPts val="0"/>
                        </a:spcAft>
                        <a:buNone/>
                      </a:pPr>
                      <a:r>
                        <a:rPr lang="en-US" sz="1800"/>
                        <a:t>206</a:t>
                      </a:r>
                      <a:endParaRPr sz="1800"/>
                    </a:p>
                  </a:txBody>
                  <a:tcPr marL="91450" marR="91450" marT="45725" marB="45725"/>
                </a:tc>
              </a:tr>
              <a:tr h="370850">
                <a:tc>
                  <a:txBody>
                    <a:bodyPr/>
                    <a:lstStyle/>
                    <a:p>
                      <a:pPr marL="0" marR="0" lvl="0" indent="0" algn="l" rtl="0">
                        <a:spcBef>
                          <a:spcPts val="0"/>
                        </a:spcBef>
                        <a:spcAft>
                          <a:spcPts val="0"/>
                        </a:spcAft>
                        <a:buNone/>
                      </a:pPr>
                      <a:r>
                        <a:rPr lang="en-US" sz="1800"/>
                        <a:t>NEXT1   SUB AREG,=‘1’</a:t>
                      </a:r>
                      <a:endParaRPr sz="1800"/>
                    </a:p>
                  </a:txBody>
                  <a:tcPr marL="91450" marR="91450" marT="45725" marB="45725"/>
                </a:tc>
                <a:tc>
                  <a:txBody>
                    <a:bodyPr/>
                    <a:lstStyle/>
                    <a:p>
                      <a:pPr marL="0" marR="0" lvl="0" indent="0" algn="l" rtl="0">
                        <a:spcBef>
                          <a:spcPts val="0"/>
                        </a:spcBef>
                        <a:spcAft>
                          <a:spcPts val="0"/>
                        </a:spcAft>
                        <a:buNone/>
                      </a:pPr>
                      <a:r>
                        <a:rPr lang="en-US" sz="1800"/>
                        <a:t>207</a:t>
                      </a:r>
                      <a:endParaRPr sz="1800"/>
                    </a:p>
                  </a:txBody>
                  <a:tcPr marL="91450" marR="91450" marT="45725" marB="45725"/>
                </a:tc>
              </a:tr>
              <a:tr h="370850">
                <a:tc>
                  <a:txBody>
                    <a:bodyPr/>
                    <a:lstStyle/>
                    <a:p>
                      <a:pPr marL="0" marR="0" lvl="0" indent="0" algn="l" rtl="0">
                        <a:spcBef>
                          <a:spcPts val="0"/>
                        </a:spcBef>
                        <a:spcAft>
                          <a:spcPts val="0"/>
                        </a:spcAft>
                        <a:buNone/>
                      </a:pPr>
                      <a:r>
                        <a:rPr lang="en-US" sz="1800"/>
                        <a:t>               ORIGIN LOOP+8</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370850">
                <a:tc>
                  <a:txBody>
                    <a:bodyPr/>
                    <a:lstStyle/>
                    <a:p>
                      <a:pPr marL="0" marR="0" lvl="0" indent="0" algn="l" rtl="0">
                        <a:spcBef>
                          <a:spcPts val="0"/>
                        </a:spcBef>
                        <a:spcAft>
                          <a:spcPts val="0"/>
                        </a:spcAft>
                        <a:buNone/>
                      </a:pPr>
                      <a:r>
                        <a:rPr lang="en-US" sz="1800"/>
                        <a:t>               MUL CREG,B</a:t>
                      </a:r>
                      <a:endParaRPr sz="1800"/>
                    </a:p>
                  </a:txBody>
                  <a:tcPr marL="91450" marR="91450" marT="45725" marB="45725"/>
                </a:tc>
                <a:tc>
                  <a:txBody>
                    <a:bodyPr/>
                    <a:lstStyle/>
                    <a:p>
                      <a:pPr marL="0" marR="0" lvl="0" indent="0" algn="l" rtl="0">
                        <a:spcBef>
                          <a:spcPts val="0"/>
                        </a:spcBef>
                        <a:spcAft>
                          <a:spcPts val="0"/>
                        </a:spcAft>
                        <a:buNone/>
                      </a:pPr>
                      <a:r>
                        <a:rPr lang="en-US" sz="1800"/>
                        <a:t>210</a:t>
                      </a:r>
                      <a:endParaRPr sz="1800"/>
                    </a:p>
                  </a:txBody>
                  <a:tcPr marL="91450" marR="91450" marT="45725" marB="45725"/>
                </a:tc>
              </a:tr>
              <a:tr h="370850">
                <a:tc>
                  <a:txBody>
                    <a:bodyPr/>
                    <a:lstStyle/>
                    <a:p>
                      <a:pPr marL="0" marR="0" lvl="0" indent="0" algn="l" rtl="0">
                        <a:spcBef>
                          <a:spcPts val="0"/>
                        </a:spcBef>
                        <a:spcAft>
                          <a:spcPts val="0"/>
                        </a:spcAft>
                        <a:buNone/>
                      </a:pPr>
                      <a:r>
                        <a:rPr lang="en-US" sz="1800"/>
                        <a:t>         A    DS  2      </a:t>
                      </a:r>
                      <a:endParaRPr sz="1800"/>
                    </a:p>
                  </a:txBody>
                  <a:tcPr marL="91450" marR="91450" marT="45725" marB="45725"/>
                </a:tc>
                <a:tc>
                  <a:txBody>
                    <a:bodyPr/>
                    <a:lstStyle/>
                    <a:p>
                      <a:pPr marL="0" marR="0" lvl="0" indent="0" algn="l" rtl="0">
                        <a:spcBef>
                          <a:spcPts val="0"/>
                        </a:spcBef>
                        <a:spcAft>
                          <a:spcPts val="0"/>
                        </a:spcAft>
                        <a:buNone/>
                      </a:pPr>
                      <a:r>
                        <a:rPr lang="en-US" sz="1800"/>
                        <a:t>211</a:t>
                      </a:r>
                      <a:endParaRPr sz="1800"/>
                    </a:p>
                  </a:txBody>
                  <a:tcPr marL="91450" marR="91450" marT="45725" marB="45725"/>
                </a:tc>
              </a:tr>
              <a:tr h="370850">
                <a:tc>
                  <a:txBody>
                    <a:bodyPr/>
                    <a:lstStyle/>
                    <a:p>
                      <a:pPr marL="0" marR="0" lvl="0" indent="0" algn="l" rtl="0">
                        <a:spcBef>
                          <a:spcPts val="0"/>
                        </a:spcBef>
                        <a:spcAft>
                          <a:spcPts val="0"/>
                        </a:spcAft>
                        <a:buNone/>
                      </a:pPr>
                      <a:r>
                        <a:rPr lang="en-US" sz="1800"/>
                        <a:t>         B    DC  3 </a:t>
                      </a:r>
                      <a:endParaRPr sz="1800"/>
                    </a:p>
                  </a:txBody>
                  <a:tcPr marL="91450" marR="91450" marT="45725" marB="45725"/>
                </a:tc>
                <a:tc>
                  <a:txBody>
                    <a:bodyPr/>
                    <a:lstStyle/>
                    <a:p>
                      <a:pPr marL="0" marR="0" lvl="0" indent="0" algn="l" rtl="0">
                        <a:spcBef>
                          <a:spcPts val="0"/>
                        </a:spcBef>
                        <a:spcAft>
                          <a:spcPts val="0"/>
                        </a:spcAft>
                        <a:buNone/>
                      </a:pPr>
                      <a:r>
                        <a:rPr lang="en-US" sz="1800"/>
                        <a:t>213</a:t>
                      </a:r>
                      <a:endParaRPr sz="1800"/>
                    </a:p>
                  </a:txBody>
                  <a:tcPr marL="91450" marR="91450" marT="45725" marB="45725"/>
                </a:tc>
              </a:tr>
              <a:tr h="370850">
                <a:tc>
                  <a:txBody>
                    <a:bodyPr/>
                    <a:lstStyle/>
                    <a:p>
                      <a:pPr marL="0" marR="0" lvl="0" indent="0" algn="l" rtl="0">
                        <a:spcBef>
                          <a:spcPts val="0"/>
                        </a:spcBef>
                        <a:spcAft>
                          <a:spcPts val="0"/>
                        </a:spcAft>
                        <a:buNone/>
                      </a:pPr>
                      <a:r>
                        <a:rPr lang="en-US" sz="1800"/>
                        <a:t>NEXT2    EQU LOOP</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370850">
                <a:tc>
                  <a:txBody>
                    <a:bodyPr/>
                    <a:lstStyle/>
                    <a:p>
                      <a:pPr marL="0" marR="0" lvl="0" indent="0" algn="l" rtl="0">
                        <a:spcBef>
                          <a:spcPts val="0"/>
                        </a:spcBef>
                        <a:spcAft>
                          <a:spcPts val="0"/>
                        </a:spcAft>
                        <a:buNone/>
                      </a:pPr>
                      <a:r>
                        <a:rPr lang="en-US" sz="1800"/>
                        <a:t>               END </a:t>
                      </a:r>
                      <a:endParaRPr sz="1800"/>
                    </a:p>
                  </a:txBody>
                  <a:tcPr marL="91450" marR="91450" marT="45725" marB="45725"/>
                </a:tc>
                <a:tc>
                  <a:txBody>
                    <a:bodyPr/>
                    <a:lstStyle/>
                    <a:p>
                      <a:pPr marL="0" marR="0" lvl="0" indent="0" algn="l" rtl="0">
                        <a:spcBef>
                          <a:spcPts val="0"/>
                        </a:spcBef>
                        <a:spcAft>
                          <a:spcPts val="0"/>
                        </a:spcAft>
                        <a:buNone/>
                      </a:pPr>
                      <a:r>
                        <a:rPr lang="en-US" sz="1800"/>
                        <a:t>214</a:t>
                      </a:r>
                      <a:endParaRPr sz="1800"/>
                    </a:p>
                  </a:txBody>
                  <a:tcPr marL="91450" marR="91450" marT="45725" marB="45725"/>
                </a:tc>
              </a:tr>
            </a:tbl>
          </a:graphicData>
        </a:graphic>
      </p:graphicFrame>
      <p:graphicFrame>
        <p:nvGraphicFramePr>
          <p:cNvPr id="779" name="Google Shape;779;p80"/>
          <p:cNvGraphicFramePr/>
          <p:nvPr/>
        </p:nvGraphicFramePr>
        <p:xfrm>
          <a:off x="4121832" y="609600"/>
          <a:ext cx="4754900" cy="2560390"/>
        </p:xfrm>
        <a:graphic>
          <a:graphicData uri="http://schemas.openxmlformats.org/drawingml/2006/table">
            <a:tbl>
              <a:tblPr firstRow="1" bandRow="1">
                <a:noFill/>
                <a:tableStyleId>{40BF8874-23FE-4B6D-B287-039DDCED8C66}</a:tableStyleId>
              </a:tblPr>
              <a:tblGrid>
                <a:gridCol w="970675"/>
                <a:gridCol w="1406775"/>
                <a:gridCol w="1188725"/>
                <a:gridCol w="1188725"/>
              </a:tblGrid>
              <a:tr h="266700">
                <a:tc>
                  <a:txBody>
                    <a:bodyPr/>
                    <a:lstStyle/>
                    <a:p>
                      <a:pPr marL="0" marR="0" lvl="0" indent="0" algn="l" rtl="0">
                        <a:spcBef>
                          <a:spcPts val="0"/>
                        </a:spcBef>
                        <a:spcAft>
                          <a:spcPts val="0"/>
                        </a:spcAft>
                        <a:buNone/>
                      </a:pPr>
                      <a:endParaRPr sz="1800"/>
                    </a:p>
                  </a:txBody>
                  <a:tcPr marL="91450" marR="91450" marT="45725" marB="45725"/>
                </a:tc>
                <a:tc gridSpan="3">
                  <a:txBody>
                    <a:bodyPr/>
                    <a:lstStyle/>
                    <a:p>
                      <a:pPr marL="0" marR="0" lvl="0" indent="0" algn="l" rtl="0">
                        <a:spcBef>
                          <a:spcPts val="0"/>
                        </a:spcBef>
                        <a:spcAft>
                          <a:spcPts val="0"/>
                        </a:spcAft>
                        <a:buNone/>
                      </a:pPr>
                      <a:r>
                        <a:rPr lang="en-US" sz="1800"/>
                        <a:t>SYMBOL TABLE</a:t>
                      </a:r>
                      <a:endParaRPr sz="1800"/>
                    </a:p>
                  </a:txBody>
                  <a:tcPr marL="91450" marR="91450" marT="45725" marB="45725"/>
                </a:tc>
                <a:tc hMerge="1">
                  <a:txBody>
                    <a:bodyPr/>
                    <a:lstStyle/>
                    <a:p>
                      <a:endParaRPr lang="en-US"/>
                    </a:p>
                  </a:txBody>
                  <a:tcPr/>
                </a:tc>
                <a:tc hMerge="1">
                  <a:txBody>
                    <a:bodyPr/>
                    <a:lstStyle/>
                    <a:p>
                      <a:endParaRPr lang="en-US"/>
                    </a:p>
                  </a:txBody>
                  <a:tcPr/>
                </a:tc>
              </a:tr>
              <a:tr h="266700">
                <a:tc>
                  <a:txBody>
                    <a:bodyPr/>
                    <a:lstStyle/>
                    <a:p>
                      <a:pPr marL="0" marR="0" lvl="0" indent="0" algn="l" rtl="0">
                        <a:spcBef>
                          <a:spcPts val="0"/>
                        </a:spcBef>
                        <a:spcAft>
                          <a:spcPts val="0"/>
                        </a:spcAft>
                        <a:buNone/>
                      </a:pPr>
                      <a:r>
                        <a:rPr lang="en-US" sz="1800"/>
                        <a:t>Sym_id</a:t>
                      </a:r>
                      <a:endParaRPr sz="1800"/>
                    </a:p>
                  </a:txBody>
                  <a:tcPr marL="91450" marR="91450" marT="45725" marB="45725"/>
                </a:tc>
                <a:tc>
                  <a:txBody>
                    <a:bodyPr/>
                    <a:lstStyle/>
                    <a:p>
                      <a:pPr marL="0" marR="0" lvl="0" indent="0" algn="l" rtl="0">
                        <a:spcBef>
                          <a:spcPts val="0"/>
                        </a:spcBef>
                        <a:spcAft>
                          <a:spcPts val="0"/>
                        </a:spcAft>
                        <a:buNone/>
                      </a:pPr>
                      <a:r>
                        <a:rPr lang="en-US" sz="1800"/>
                        <a:t>Sym_name</a:t>
                      </a:r>
                      <a:endParaRPr sz="1800"/>
                    </a:p>
                  </a:txBody>
                  <a:tcPr marL="91450" marR="91450" marT="45725" marB="45725"/>
                </a:tc>
                <a:tc>
                  <a:txBody>
                    <a:bodyPr/>
                    <a:lstStyle/>
                    <a:p>
                      <a:pPr marL="0" marR="0" lvl="0" indent="0" algn="l" rtl="0">
                        <a:spcBef>
                          <a:spcPts val="0"/>
                        </a:spcBef>
                        <a:spcAft>
                          <a:spcPts val="0"/>
                        </a:spcAft>
                        <a:buNone/>
                      </a:pPr>
                      <a:r>
                        <a:rPr lang="en-US" sz="1800"/>
                        <a:t>Sym_addr</a:t>
                      </a:r>
                      <a:endParaRPr sz="1800"/>
                    </a:p>
                  </a:txBody>
                  <a:tcPr marL="91450" marR="91450" marT="45725" marB="45725"/>
                </a:tc>
                <a:tc>
                  <a:txBody>
                    <a:bodyPr/>
                    <a:lstStyle/>
                    <a:p>
                      <a:pPr marL="0" marR="0" lvl="0" indent="0" algn="l" rtl="0">
                        <a:spcBef>
                          <a:spcPts val="0"/>
                        </a:spcBef>
                        <a:spcAft>
                          <a:spcPts val="0"/>
                        </a:spcAft>
                        <a:buNone/>
                      </a:pPr>
                      <a:r>
                        <a:rPr lang="en-US" sz="1800"/>
                        <a:t>length</a:t>
                      </a:r>
                      <a:endParaRPr sz="1800"/>
                    </a:p>
                  </a:txBody>
                  <a:tcPr marL="91450" marR="91450" marT="45725" marB="45725"/>
                </a:tc>
              </a:tr>
              <a:tr h="26670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A</a:t>
                      </a:r>
                      <a:endParaRPr sz="1800"/>
                    </a:p>
                  </a:txBody>
                  <a:tcPr marL="91450" marR="91450" marT="45725" marB="45725"/>
                </a:tc>
                <a:tc>
                  <a:txBody>
                    <a:bodyPr/>
                    <a:lstStyle/>
                    <a:p>
                      <a:pPr marL="0" marR="0" lvl="0" indent="0" algn="l" rtl="0">
                        <a:spcBef>
                          <a:spcPts val="0"/>
                        </a:spcBef>
                        <a:spcAft>
                          <a:spcPts val="0"/>
                        </a:spcAft>
                        <a:buNone/>
                      </a:pPr>
                      <a:r>
                        <a:rPr lang="en-US" sz="1800"/>
                        <a:t>211</a:t>
                      </a:r>
                      <a:endParaRPr sz="1800"/>
                    </a:p>
                  </a:txBody>
                  <a:tcPr marL="91450" marR="91450" marT="45725" marB="45725"/>
                </a:tc>
                <a:tc>
                  <a:txBody>
                    <a:bodyPr/>
                    <a:lstStyle/>
                    <a:p>
                      <a:pPr marL="0" marR="0" lvl="0" indent="0" algn="l" rtl="0">
                        <a:spcBef>
                          <a:spcPts val="0"/>
                        </a:spcBef>
                        <a:spcAft>
                          <a:spcPts val="0"/>
                        </a:spcAft>
                        <a:buNone/>
                      </a:pPr>
                      <a:r>
                        <a:rPr lang="en-US" sz="1800"/>
                        <a:t>2</a:t>
                      </a:r>
                      <a:endParaRPr sz="1800"/>
                    </a:p>
                  </a:txBody>
                  <a:tcPr marL="91450" marR="91450" marT="45725" marB="45725"/>
                </a:tc>
              </a:tr>
              <a:tr h="266700">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LOOP</a:t>
                      </a:r>
                      <a:endParaRPr sz="1800"/>
                    </a:p>
                  </a:txBody>
                  <a:tcPr marL="91450" marR="91450" marT="45725" marB="45725"/>
                </a:tc>
                <a:tc>
                  <a:txBody>
                    <a:bodyPr/>
                    <a:lstStyle/>
                    <a:p>
                      <a:pPr marL="0" marR="0" lvl="0" indent="0" algn="l" rtl="0">
                        <a:spcBef>
                          <a:spcPts val="0"/>
                        </a:spcBef>
                        <a:spcAft>
                          <a:spcPts val="0"/>
                        </a:spcAft>
                        <a:buNone/>
                      </a:pPr>
                      <a:r>
                        <a:rPr lang="en-US" sz="1800"/>
                        <a:t>202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266700">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B</a:t>
                      </a:r>
                      <a:endParaRPr sz="1800"/>
                    </a:p>
                  </a:txBody>
                  <a:tcPr marL="91450" marR="91450" marT="45725" marB="45725"/>
                </a:tc>
                <a:tc>
                  <a:txBody>
                    <a:bodyPr/>
                    <a:lstStyle/>
                    <a:p>
                      <a:pPr marL="0" marR="0" lvl="0" indent="0" algn="l" rtl="0">
                        <a:spcBef>
                          <a:spcPts val="0"/>
                        </a:spcBef>
                        <a:spcAft>
                          <a:spcPts val="0"/>
                        </a:spcAft>
                        <a:buNone/>
                      </a:pPr>
                      <a:r>
                        <a:rPr lang="en-US" sz="1800"/>
                        <a:t>213</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266700">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NEXT1</a:t>
                      </a:r>
                      <a:endParaRPr sz="1800"/>
                    </a:p>
                  </a:txBody>
                  <a:tcPr marL="91450" marR="91450" marT="45725" marB="45725"/>
                </a:tc>
                <a:tc>
                  <a:txBody>
                    <a:bodyPr/>
                    <a:lstStyle/>
                    <a:p>
                      <a:pPr marL="0" marR="0" lvl="0" indent="0" algn="l" rtl="0">
                        <a:spcBef>
                          <a:spcPts val="0"/>
                        </a:spcBef>
                        <a:spcAft>
                          <a:spcPts val="0"/>
                        </a:spcAft>
                        <a:buNone/>
                      </a:pPr>
                      <a:r>
                        <a:rPr lang="en-US" sz="1800"/>
                        <a:t>207</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r h="266700">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NEXT2</a:t>
                      </a:r>
                      <a:endParaRPr sz="1800"/>
                    </a:p>
                  </a:txBody>
                  <a:tcPr marL="91450" marR="91450" marT="45725" marB="45725"/>
                </a:tc>
                <a:tc>
                  <a:txBody>
                    <a:bodyPr/>
                    <a:lstStyle/>
                    <a:p>
                      <a:pPr marL="0" marR="0" lvl="0" indent="0" algn="l" rtl="0">
                        <a:spcBef>
                          <a:spcPts val="0"/>
                        </a:spcBef>
                        <a:spcAft>
                          <a:spcPts val="0"/>
                        </a:spcAft>
                        <a:buNone/>
                      </a:pPr>
                      <a:r>
                        <a:rPr lang="en-US" sz="1800"/>
                        <a:t>202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r>
            </a:tbl>
          </a:graphicData>
        </a:graphic>
      </p:graphicFrame>
      <p:graphicFrame>
        <p:nvGraphicFramePr>
          <p:cNvPr id="780" name="Google Shape;780;p80"/>
          <p:cNvGraphicFramePr/>
          <p:nvPr/>
        </p:nvGraphicFramePr>
        <p:xfrm>
          <a:off x="4953000" y="3352800"/>
          <a:ext cx="3962400" cy="2099470"/>
        </p:xfrm>
        <a:graphic>
          <a:graphicData uri="http://schemas.openxmlformats.org/drawingml/2006/table">
            <a:tbl>
              <a:tblPr firstRow="1" bandRow="1">
                <a:noFill/>
                <a:tableStyleId>{40BF8874-23FE-4B6D-B287-039DDCED8C66}</a:tableStyleId>
              </a:tblPr>
              <a:tblGrid>
                <a:gridCol w="1320800"/>
                <a:gridCol w="1320800"/>
                <a:gridCol w="1320800"/>
              </a:tblGrid>
              <a:tr h="328575">
                <a:tc gridSpan="3">
                  <a:txBody>
                    <a:bodyPr/>
                    <a:lstStyle/>
                    <a:p>
                      <a:pPr marL="0" marR="0" lvl="0" indent="0" algn="l" rtl="0">
                        <a:spcBef>
                          <a:spcPts val="0"/>
                        </a:spcBef>
                        <a:spcAft>
                          <a:spcPts val="0"/>
                        </a:spcAft>
                        <a:buNone/>
                      </a:pPr>
                      <a:r>
                        <a:rPr lang="en-US" sz="1800"/>
                        <a:t>LITERAL TABLE</a:t>
                      </a:r>
                      <a:endParaRPr sz="1800"/>
                    </a:p>
                  </a:txBody>
                  <a:tcPr marL="91450" marR="91450" marT="45725" marB="45725"/>
                </a:tc>
                <a:tc hMerge="1">
                  <a:txBody>
                    <a:bodyPr/>
                    <a:lstStyle/>
                    <a:p>
                      <a:endParaRPr lang="en-US"/>
                    </a:p>
                  </a:txBody>
                  <a:tcPr/>
                </a:tc>
                <a:tc hMerge="1">
                  <a:txBody>
                    <a:bodyPr/>
                    <a:lstStyle/>
                    <a:p>
                      <a:endParaRPr lang="en-US"/>
                    </a:p>
                  </a:txBody>
                  <a:tcPr/>
                </a:tc>
              </a:tr>
              <a:tr h="433425">
                <a:tc>
                  <a:txBody>
                    <a:bodyPr/>
                    <a:lstStyle/>
                    <a:p>
                      <a:pPr marL="0" marR="0" lvl="0" indent="0" algn="l" rtl="0">
                        <a:spcBef>
                          <a:spcPts val="0"/>
                        </a:spcBef>
                        <a:spcAft>
                          <a:spcPts val="0"/>
                        </a:spcAft>
                        <a:buNone/>
                      </a:pPr>
                      <a:r>
                        <a:rPr lang="en-US" sz="1800"/>
                        <a:t>Lit_no</a:t>
                      </a:r>
                      <a:endParaRPr sz="1800"/>
                    </a:p>
                  </a:txBody>
                  <a:tcPr marL="91450" marR="91450" marT="45725" marB="45725"/>
                </a:tc>
                <a:tc>
                  <a:txBody>
                    <a:bodyPr/>
                    <a:lstStyle/>
                    <a:p>
                      <a:pPr marL="0" marR="0" lvl="0" indent="0" algn="l" rtl="0">
                        <a:spcBef>
                          <a:spcPts val="0"/>
                        </a:spcBef>
                        <a:spcAft>
                          <a:spcPts val="0"/>
                        </a:spcAft>
                        <a:buNone/>
                      </a:pPr>
                      <a:r>
                        <a:rPr lang="en-US" sz="1800"/>
                        <a:t>Literal</a:t>
                      </a:r>
                      <a:endParaRPr sz="1800"/>
                    </a:p>
                  </a:txBody>
                  <a:tcPr marL="91450" marR="91450" marT="45725" marB="45725"/>
                </a:tc>
                <a:tc>
                  <a:txBody>
                    <a:bodyPr/>
                    <a:lstStyle/>
                    <a:p>
                      <a:pPr marL="0" marR="0" lvl="0" indent="0" algn="l" rtl="0">
                        <a:spcBef>
                          <a:spcPts val="0"/>
                        </a:spcBef>
                        <a:spcAft>
                          <a:spcPts val="0"/>
                        </a:spcAft>
                        <a:buNone/>
                      </a:pPr>
                      <a:r>
                        <a:rPr lang="en-US" sz="1800"/>
                        <a:t>addr</a:t>
                      </a:r>
                      <a:endParaRPr sz="1800"/>
                    </a:p>
                  </a:txBody>
                  <a:tcPr marL="91450" marR="91450" marT="45725" marB="45725"/>
                </a:tc>
              </a:tr>
              <a:tr h="433425">
                <a:tc>
                  <a:txBody>
                    <a:bodyPr/>
                    <a:lstStyle/>
                    <a:p>
                      <a:pPr marL="0" marR="0" lvl="0" indent="0" algn="l" rtl="0">
                        <a:spcBef>
                          <a:spcPts val="0"/>
                        </a:spcBef>
                        <a:spcAft>
                          <a:spcPts val="0"/>
                        </a:spcAft>
                        <a:buNone/>
                      </a:pPr>
                      <a:r>
                        <a:rPr lang="en-US" sz="1800"/>
                        <a:t> LP1        1</a:t>
                      </a:r>
                      <a:endParaRPr sz="1800"/>
                    </a:p>
                  </a:txBody>
                  <a:tcPr marL="91450" marR="91450" marT="45725" marB="45725"/>
                </a:tc>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205</a:t>
                      </a:r>
                      <a:endParaRPr sz="1800"/>
                    </a:p>
                  </a:txBody>
                  <a:tcPr marL="91450" marR="91450" marT="45725" marB="45725"/>
                </a:tc>
              </a:tr>
              <a:tr h="433425">
                <a:tc>
                  <a:txBody>
                    <a:bodyPr/>
                    <a:lstStyle/>
                    <a:p>
                      <a:pPr marL="0" marR="0" lvl="0" indent="0" algn="l" rtl="0">
                        <a:spcBef>
                          <a:spcPts val="0"/>
                        </a:spcBef>
                        <a:spcAft>
                          <a:spcPts val="0"/>
                        </a:spcAft>
                        <a:buNone/>
                      </a:pPr>
                      <a:r>
                        <a:rPr lang="en-US" sz="1800"/>
                        <a:t>                2</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206</a:t>
                      </a:r>
                      <a:endParaRPr sz="1800"/>
                    </a:p>
                  </a:txBody>
                  <a:tcPr marL="91450" marR="91450" marT="45725" marB="45725"/>
                </a:tc>
              </a:tr>
              <a:tr h="433425">
                <a:tc>
                  <a:txBody>
                    <a:bodyPr/>
                    <a:lstStyle/>
                    <a:p>
                      <a:pPr marL="0" marR="0" lvl="0" indent="0" algn="l" rtl="0">
                        <a:spcBef>
                          <a:spcPts val="0"/>
                        </a:spcBef>
                        <a:spcAft>
                          <a:spcPts val="0"/>
                        </a:spcAft>
                        <a:buNone/>
                      </a:pPr>
                      <a:r>
                        <a:rPr lang="en-US" sz="1800"/>
                        <a:t>    LP 2       3</a:t>
                      </a:r>
                      <a:endParaRPr sz="1800"/>
                    </a:p>
                  </a:txBody>
                  <a:tcPr marL="91450" marR="91450" marT="45725" marB="45725"/>
                </a:tc>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214</a:t>
                      </a:r>
                      <a:endParaRPr sz="1800"/>
                    </a:p>
                  </a:txBody>
                  <a:tcPr marL="91450" marR="91450" marT="45725" marB="45725"/>
                </a:tc>
              </a:tr>
            </a:tbl>
          </a:graphicData>
        </a:graphic>
      </p:graphicFrame>
      <p:sp>
        <p:nvSpPr>
          <p:cNvPr id="781" name="Google Shape;781;p80"/>
          <p:cNvSpPr/>
          <p:nvPr/>
        </p:nvSpPr>
        <p:spPr>
          <a:xfrm>
            <a:off x="5486400" y="4267200"/>
            <a:ext cx="228600" cy="609600"/>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82" name="Google Shape;782;p80"/>
          <p:cNvSpPr/>
          <p:nvPr/>
        </p:nvSpPr>
        <p:spPr>
          <a:xfrm>
            <a:off x="5791200" y="5029200"/>
            <a:ext cx="45719" cy="304800"/>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aphicFrame>
        <p:nvGraphicFramePr>
          <p:cNvPr id="783" name="Google Shape;783;p80"/>
          <p:cNvGraphicFramePr/>
          <p:nvPr/>
        </p:nvGraphicFramePr>
        <p:xfrm>
          <a:off x="4724400" y="5715000"/>
          <a:ext cx="1905000" cy="1097310"/>
        </p:xfrm>
        <a:graphic>
          <a:graphicData uri="http://schemas.openxmlformats.org/drawingml/2006/table">
            <a:tbl>
              <a:tblPr firstRow="1" bandRow="1">
                <a:noFill/>
                <a:tableStyleId>{40BF8874-23FE-4B6D-B287-039DDCED8C66}</a:tableStyleId>
              </a:tblPr>
              <a:tblGrid>
                <a:gridCol w="1905000"/>
              </a:tblGrid>
              <a:tr h="228600">
                <a:tc>
                  <a:txBody>
                    <a:bodyPr/>
                    <a:lstStyle/>
                    <a:p>
                      <a:pPr marL="0" marR="0" lvl="0" indent="0" algn="l" rtl="0">
                        <a:spcBef>
                          <a:spcPts val="0"/>
                        </a:spcBef>
                        <a:spcAft>
                          <a:spcPts val="0"/>
                        </a:spcAft>
                        <a:buNone/>
                      </a:pPr>
                      <a:r>
                        <a:rPr lang="en-US" sz="1800"/>
                        <a:t>POOL TABLE</a:t>
                      </a:r>
                      <a:endParaRPr sz="1800"/>
                    </a:p>
                  </a:txBody>
                  <a:tcPr marL="91450" marR="91450" marT="45725" marB="45725"/>
                </a:tc>
              </a:tr>
              <a:tr h="228600">
                <a:tc>
                  <a:txBody>
                    <a:bodyPr/>
                    <a:lstStyle/>
                    <a:p>
                      <a:pPr marL="0" marR="0" lvl="0" indent="0" algn="l" rtl="0">
                        <a:spcBef>
                          <a:spcPts val="0"/>
                        </a:spcBef>
                        <a:spcAft>
                          <a:spcPts val="0"/>
                        </a:spcAft>
                        <a:buNone/>
                      </a:pPr>
                      <a:r>
                        <a:rPr lang="en-US" sz="1800"/>
                        <a:t>POOLTAB[1]  = 1</a:t>
                      </a:r>
                      <a:endParaRPr sz="1800"/>
                    </a:p>
                  </a:txBody>
                  <a:tcPr marL="91450" marR="91450" marT="45725" marB="45725"/>
                </a:tc>
              </a:tr>
              <a:tr h="228600">
                <a:tc>
                  <a:txBody>
                    <a:bodyPr/>
                    <a:lstStyle/>
                    <a:p>
                      <a:pPr marL="0" marR="0" lvl="0" indent="0" algn="l" rtl="0">
                        <a:spcBef>
                          <a:spcPts val="0"/>
                        </a:spcBef>
                        <a:spcAft>
                          <a:spcPts val="0"/>
                        </a:spcAft>
                        <a:buNone/>
                      </a:pPr>
                      <a:r>
                        <a:rPr lang="en-US" sz="1800"/>
                        <a:t>POOLTAB[2] = 3</a:t>
                      </a:r>
                      <a:endParaRPr sz="1800"/>
                    </a:p>
                  </a:txBody>
                  <a:tcPr marL="91450" marR="91450" marT="45725" marB="45725"/>
                </a:tc>
              </a:tr>
            </a:tbl>
          </a:graphicData>
        </a:graphic>
      </p:graphicFrame>
      <p:sp>
        <p:nvSpPr>
          <p:cNvPr id="784" name="Google Shape;784;p80"/>
          <p:cNvSpPr txBox="1"/>
          <p:nvPr/>
        </p:nvSpPr>
        <p:spPr>
          <a:xfrm>
            <a:off x="886251" y="70331"/>
            <a:ext cx="66540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ALP with Data structures Generated</a:t>
            </a:r>
            <a:endParaRPr sz="2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animEffect transition="in" filter="fade">
                                      <p:cBhvr>
                                        <p:cTn id="7" dur="500"/>
                                        <p:tgtEl>
                                          <p:spTgt spid="7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9"/>
                                        </p:tgtEl>
                                        <p:attrNameLst>
                                          <p:attrName>style.visibility</p:attrName>
                                        </p:attrNameLst>
                                      </p:cBhvr>
                                      <p:to>
                                        <p:strVal val="visible"/>
                                      </p:to>
                                    </p:set>
                                    <p:animEffect transition="in" filter="fade">
                                      <p:cBhvr>
                                        <p:cTn id="12" dur="500"/>
                                        <p:tgtEl>
                                          <p:spTgt spid="7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0"/>
                                        </p:tgtEl>
                                        <p:attrNameLst>
                                          <p:attrName>style.visibility</p:attrName>
                                        </p:attrNameLst>
                                      </p:cBhvr>
                                      <p:to>
                                        <p:strVal val="visible"/>
                                      </p:to>
                                    </p:set>
                                    <p:animEffect transition="in" filter="fade">
                                      <p:cBhvr>
                                        <p:cTn id="17" dur="500"/>
                                        <p:tgtEl>
                                          <p:spTgt spid="7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3"/>
                                        </p:tgtEl>
                                        <p:attrNameLst>
                                          <p:attrName>style.visibility</p:attrName>
                                        </p:attrNameLst>
                                      </p:cBhvr>
                                      <p:to>
                                        <p:strVal val="visible"/>
                                      </p:to>
                                    </p:set>
                                    <p:animEffect transition="in" filter="fade">
                                      <p:cBhvr>
                                        <p:cTn id="22" dur="5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81"/>
          <p:cNvSpPr txBox="1">
            <a:spLocks noGrp="1"/>
          </p:cNvSpPr>
          <p:nvPr>
            <p:ph type="title"/>
          </p:nvPr>
        </p:nvSpPr>
        <p:spPr>
          <a:xfrm>
            <a:off x="457200" y="120491"/>
            <a:ext cx="8229600" cy="72034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400"/>
              <a:buFont typeface="Times New Roman"/>
              <a:buNone/>
            </a:pPr>
            <a:r>
              <a:rPr lang="en-US" sz="2400" b="1">
                <a:solidFill>
                  <a:schemeClr val="dk1"/>
                </a:solidFill>
                <a:latin typeface="Times New Roman"/>
                <a:ea typeface="Times New Roman"/>
                <a:cs typeface="Times New Roman"/>
                <a:sym typeface="Times New Roman"/>
              </a:rPr>
              <a:t>Algorithm for Pass 1 of 2 pass Assembler</a:t>
            </a:r>
            <a:endParaRPr sz="2400">
              <a:solidFill>
                <a:schemeClr val="dk1"/>
              </a:solidFill>
              <a:latin typeface="Times New Roman"/>
              <a:ea typeface="Times New Roman"/>
              <a:cs typeface="Times New Roman"/>
              <a:sym typeface="Times New Roman"/>
            </a:endParaRPr>
          </a:p>
        </p:txBody>
      </p:sp>
      <p:sp>
        <p:nvSpPr>
          <p:cNvPr id="791" name="Google Shape;791;p81"/>
          <p:cNvSpPr txBox="1">
            <a:spLocks noGrp="1"/>
          </p:cNvSpPr>
          <p:nvPr>
            <p:ph type="body" idx="1"/>
          </p:nvPr>
        </p:nvSpPr>
        <p:spPr>
          <a:xfrm>
            <a:off x="262760" y="994979"/>
            <a:ext cx="8424041" cy="568717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None/>
            </a:pPr>
            <a:r>
              <a:rPr lang="en-US" sz="2000" b="1" dirty="0">
                <a:latin typeface="Times New Roman"/>
                <a:ea typeface="Times New Roman"/>
                <a:cs typeface="Times New Roman"/>
                <a:sym typeface="Times New Roman"/>
              </a:rPr>
              <a:t>Step 1: 	</a:t>
            </a:r>
            <a:r>
              <a:rPr lang="en-US" sz="2000" b="1" dirty="0" err="1">
                <a:latin typeface="Times New Roman"/>
                <a:ea typeface="Times New Roman"/>
                <a:cs typeface="Times New Roman"/>
                <a:sym typeface="Times New Roman"/>
              </a:rPr>
              <a:t>loc_cntr</a:t>
            </a:r>
            <a:r>
              <a:rPr lang="en-US" sz="2000" b="1" dirty="0">
                <a:latin typeface="Times New Roman"/>
                <a:ea typeface="Times New Roman"/>
                <a:cs typeface="Times New Roman"/>
                <a:sym typeface="Times New Roman"/>
              </a:rPr>
              <a:t> : = 0;	</a:t>
            </a:r>
            <a:r>
              <a:rPr lang="en-US" sz="2000" b="1" dirty="0" err="1">
                <a:latin typeface="Times New Roman"/>
                <a:ea typeface="Times New Roman"/>
                <a:cs typeface="Times New Roman"/>
                <a:sym typeface="Times New Roman"/>
              </a:rPr>
              <a:t>pooltab_ptr</a:t>
            </a:r>
            <a:r>
              <a:rPr lang="en-US" sz="2000" b="1" dirty="0">
                <a:latin typeface="Times New Roman"/>
                <a:ea typeface="Times New Roman"/>
                <a:cs typeface="Times New Roman"/>
                <a:sym typeface="Times New Roman"/>
              </a:rPr>
              <a:t> := 1;     POOLTAB[1] :=1;	</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a:t>
            </a:r>
            <a:r>
              <a:rPr lang="en-US" sz="2000" b="1" dirty="0" err="1">
                <a:latin typeface="Times New Roman"/>
                <a:ea typeface="Times New Roman"/>
                <a:cs typeface="Times New Roman"/>
                <a:sym typeface="Times New Roman"/>
              </a:rPr>
              <a:t>Littab_ptr</a:t>
            </a:r>
            <a:r>
              <a:rPr lang="en-US" sz="2000" b="1" dirty="0">
                <a:latin typeface="Times New Roman"/>
                <a:ea typeface="Times New Roman"/>
                <a:cs typeface="Times New Roman"/>
                <a:sym typeface="Times New Roman"/>
              </a:rPr>
              <a:t> :=1; 	</a:t>
            </a:r>
            <a:r>
              <a:rPr lang="en-US" sz="2000" b="1" dirty="0" err="1">
                <a:latin typeface="Times New Roman"/>
                <a:ea typeface="Times New Roman"/>
                <a:cs typeface="Times New Roman"/>
                <a:sym typeface="Times New Roman"/>
              </a:rPr>
              <a:t>symtab_ptr</a:t>
            </a:r>
            <a:r>
              <a:rPr lang="en-US" sz="2000" b="1" dirty="0">
                <a:latin typeface="Times New Roman"/>
                <a:ea typeface="Times New Roman"/>
                <a:cs typeface="Times New Roman"/>
                <a:sym typeface="Times New Roman"/>
              </a:rPr>
              <a:t>:=1;</a:t>
            </a:r>
            <a:endParaRPr/>
          </a:p>
          <a:p>
            <a:pPr marL="342900" lvl="0" indent="-342900" algn="l" rtl="0">
              <a:spcBef>
                <a:spcPts val="400"/>
              </a:spcBef>
              <a:spcAft>
                <a:spcPts val="0"/>
              </a:spcAft>
              <a:buClr>
                <a:schemeClr val="dk1"/>
              </a:buClr>
              <a:buSzPts val="2000"/>
              <a:buNone/>
            </a:pPr>
            <a:endParaRPr sz="2000" b="1">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Step 2: While next stmt is not an END stmt</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(a) If </a:t>
            </a:r>
            <a:r>
              <a:rPr lang="en-US" sz="2000" b="1" u="sng" dirty="0">
                <a:solidFill>
                  <a:schemeClr val="hlink"/>
                </a:solidFill>
                <a:latin typeface="Times New Roman"/>
                <a:ea typeface="Times New Roman"/>
                <a:cs typeface="Times New Roman"/>
                <a:sym typeface="Times New Roman"/>
                <a:hlinkClick r:id="rId3"/>
              </a:rPr>
              <a:t>label</a:t>
            </a:r>
            <a:r>
              <a:rPr lang="en-US" sz="2000" b="1" dirty="0">
                <a:latin typeface="Times New Roman"/>
                <a:ea typeface="Times New Roman"/>
                <a:cs typeface="Times New Roman"/>
                <a:sym typeface="Times New Roman"/>
              </a:rPr>
              <a:t> is present then ...................</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(b) If an </a:t>
            </a:r>
            <a:r>
              <a:rPr lang="en-US" sz="2000" b="1" u="sng" dirty="0">
                <a:solidFill>
                  <a:schemeClr val="hlink"/>
                </a:solidFill>
                <a:latin typeface="Times New Roman"/>
                <a:ea typeface="Times New Roman"/>
                <a:cs typeface="Times New Roman"/>
                <a:sym typeface="Times New Roman"/>
                <a:hlinkClick r:id="rId3"/>
              </a:rPr>
              <a:t>LTORG </a:t>
            </a:r>
            <a:r>
              <a:rPr lang="en-US" sz="2000" b="1" dirty="0">
                <a:latin typeface="Times New Roman"/>
                <a:ea typeface="Times New Roman"/>
                <a:cs typeface="Times New Roman"/>
                <a:sym typeface="Times New Roman"/>
              </a:rPr>
              <a:t>stmt then .................</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(c ) If </a:t>
            </a:r>
            <a:r>
              <a:rPr lang="en-US" sz="2000" b="1" u="sng" dirty="0">
                <a:solidFill>
                  <a:schemeClr val="hlink"/>
                </a:solidFill>
                <a:latin typeface="Times New Roman"/>
                <a:ea typeface="Times New Roman"/>
                <a:cs typeface="Times New Roman"/>
                <a:sym typeface="Times New Roman"/>
                <a:hlinkClick r:id="rId4" action="ppaction://hlinksldjump"/>
              </a:rPr>
              <a:t>START or ORIGIN </a:t>
            </a:r>
            <a:r>
              <a:rPr lang="en-US" sz="2000" b="1" dirty="0">
                <a:latin typeface="Times New Roman"/>
                <a:ea typeface="Times New Roman"/>
                <a:cs typeface="Times New Roman"/>
                <a:sym typeface="Times New Roman"/>
              </a:rPr>
              <a:t>stmt then .............</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(d) If an </a:t>
            </a:r>
            <a:r>
              <a:rPr lang="en-US" sz="2000" b="1" u="sng" dirty="0">
                <a:solidFill>
                  <a:schemeClr val="hlink"/>
                </a:solidFill>
                <a:latin typeface="Times New Roman"/>
                <a:ea typeface="Times New Roman"/>
                <a:cs typeface="Times New Roman"/>
                <a:sym typeface="Times New Roman"/>
                <a:hlinkClick r:id="rId4" action="ppaction://hlinksldjump"/>
              </a:rPr>
              <a:t>EQU</a:t>
            </a:r>
            <a:r>
              <a:rPr lang="en-US" sz="2000" b="1" dirty="0">
                <a:latin typeface="Times New Roman"/>
                <a:ea typeface="Times New Roman"/>
                <a:cs typeface="Times New Roman"/>
                <a:sym typeface="Times New Roman"/>
              </a:rPr>
              <a:t> stmt then ……………….</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(e) If a </a:t>
            </a:r>
            <a:r>
              <a:rPr lang="en-US" sz="2000" b="1" u="sng" dirty="0">
                <a:solidFill>
                  <a:schemeClr val="hlink"/>
                </a:solidFill>
                <a:latin typeface="Times New Roman"/>
                <a:ea typeface="Times New Roman"/>
                <a:cs typeface="Times New Roman"/>
                <a:sym typeface="Times New Roman"/>
                <a:hlinkClick r:id="rId5" action="ppaction://hlinksldjump"/>
              </a:rPr>
              <a:t>declaration</a:t>
            </a:r>
            <a:r>
              <a:rPr lang="en-US" sz="2000" b="1" dirty="0">
                <a:latin typeface="Times New Roman"/>
                <a:ea typeface="Times New Roman"/>
                <a:cs typeface="Times New Roman"/>
                <a:sym typeface="Times New Roman"/>
              </a:rPr>
              <a:t> stmt then ………………</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(f) If an </a:t>
            </a:r>
            <a:r>
              <a:rPr lang="en-US" sz="2000" b="1" u="sng" dirty="0">
                <a:solidFill>
                  <a:schemeClr val="hlink"/>
                </a:solidFill>
                <a:latin typeface="Times New Roman"/>
                <a:ea typeface="Times New Roman"/>
                <a:cs typeface="Times New Roman"/>
                <a:sym typeface="Times New Roman"/>
                <a:hlinkClick r:id="rId6" action="ppaction://hlinksldjump"/>
              </a:rPr>
              <a:t>imperative</a:t>
            </a:r>
            <a:r>
              <a:rPr lang="en-US" sz="2000" b="1" dirty="0">
                <a:latin typeface="Times New Roman"/>
                <a:ea typeface="Times New Roman"/>
                <a:cs typeface="Times New Roman"/>
                <a:sym typeface="Times New Roman"/>
              </a:rPr>
              <a:t> stmt then ……………….</a:t>
            </a:r>
            <a:endParaRPr/>
          </a:p>
          <a:p>
            <a:pPr marL="342900" lvl="0" indent="-342900" algn="l" rtl="0">
              <a:spcBef>
                <a:spcPts val="400"/>
              </a:spcBef>
              <a:spcAft>
                <a:spcPts val="0"/>
              </a:spcAft>
              <a:buClr>
                <a:schemeClr val="dk1"/>
              </a:buClr>
              <a:buSzPts val="2000"/>
              <a:buNone/>
            </a:pPr>
            <a:endParaRPr sz="2000" b="1">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Step 3: Processing of END stmt</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(a) Perform step 2(b)</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(b) Generate Intermediate code.</a:t>
            </a:r>
            <a:endParaRPr/>
          </a:p>
          <a:p>
            <a:pPr marL="342900" lvl="0" indent="-342900" algn="l" rtl="0">
              <a:spcBef>
                <a:spcPts val="400"/>
              </a:spcBef>
              <a:spcAft>
                <a:spcPts val="0"/>
              </a:spcAft>
              <a:buClr>
                <a:schemeClr val="dk1"/>
              </a:buClr>
              <a:buSzPts val="2000"/>
              <a:buNone/>
            </a:pPr>
            <a:r>
              <a:rPr lang="en-US" sz="2000" b="1" dirty="0">
                <a:latin typeface="Times New Roman"/>
                <a:ea typeface="Times New Roman"/>
                <a:cs typeface="Times New Roman"/>
                <a:sym typeface="Times New Roman"/>
              </a:rPr>
              <a:t>	(C) </a:t>
            </a:r>
            <a:r>
              <a:rPr lang="en-US" sz="2000" b="1" dirty="0" err="1">
                <a:latin typeface="Times New Roman"/>
                <a:ea typeface="Times New Roman"/>
                <a:cs typeface="Times New Roman"/>
                <a:sym typeface="Times New Roman"/>
              </a:rPr>
              <a:t>Goto</a:t>
            </a:r>
            <a:r>
              <a:rPr lang="en-US" sz="2000" b="1" dirty="0">
                <a:latin typeface="Times New Roman"/>
                <a:ea typeface="Times New Roman"/>
                <a:cs typeface="Times New Roman"/>
                <a:sym typeface="Times New Roman"/>
              </a:rPr>
              <a:t> Pass 2 .</a:t>
            </a:r>
            <a:endParaRPr sz="2000">
              <a:latin typeface="Times New Roman"/>
              <a:ea typeface="Times New Roman"/>
              <a:cs typeface="Times New Roman"/>
              <a:sym typeface="Times New Roman"/>
            </a:endParaRPr>
          </a:p>
        </p:txBody>
      </p:sp>
      <p:pic>
        <p:nvPicPr>
          <p:cNvPr id="792" name="Google Shape;792;p81"/>
          <p:cNvPicPr preferRelativeResize="0"/>
          <p:nvPr/>
        </p:nvPicPr>
        <p:blipFill rotWithShape="1">
          <a:blip r:embed="rId7">
            <a:alphaModFix/>
          </a:blip>
          <a:srcRect/>
          <a:stretch/>
        </p:blipFill>
        <p:spPr>
          <a:xfrm>
            <a:off x="0" y="50800"/>
            <a:ext cx="1143000" cy="782638"/>
          </a:xfrm>
          <a:prstGeom prst="rect">
            <a:avLst/>
          </a:prstGeom>
          <a:noFill/>
          <a:ln>
            <a:noFill/>
          </a:ln>
        </p:spPr>
      </p:pic>
      <p:sp>
        <p:nvSpPr>
          <p:cNvPr id="793" name="Google Shape;793;p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pPr marL="0" lvl="0" indent="0" algn="r" rtl="0">
                <a:lnSpc>
                  <a:spcPct val="100000"/>
                </a:lnSpc>
                <a:spcBef>
                  <a:spcPts val="0"/>
                </a:spcBef>
                <a:spcAft>
                  <a:spcPts val="0"/>
                </a:spcAft>
                <a:buNone/>
              </a:pPr>
              <a:t>94</a:t>
            </a:fld>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2"/>
          <p:cNvSpPr txBox="1">
            <a:spLocks noGrp="1"/>
          </p:cNvSpPr>
          <p:nvPr>
            <p:ph type="title"/>
          </p:nvPr>
        </p:nvSpPr>
        <p:spPr>
          <a:xfrm>
            <a:off x="457200" y="274637"/>
            <a:ext cx="8229600" cy="6642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Label Processing</a:t>
            </a:r>
            <a:endParaRPr sz="3200">
              <a:latin typeface="Times New Roman"/>
              <a:ea typeface="Times New Roman"/>
              <a:cs typeface="Times New Roman"/>
              <a:sym typeface="Times New Roman"/>
            </a:endParaRPr>
          </a:p>
        </p:txBody>
      </p:sp>
      <p:sp>
        <p:nvSpPr>
          <p:cNvPr id="799" name="Google Shape;799;p82"/>
          <p:cNvSpPr txBox="1">
            <a:spLocks noGrp="1"/>
          </p:cNvSpPr>
          <p:nvPr>
            <p:ph type="body" idx="1"/>
          </p:nvPr>
        </p:nvSpPr>
        <p:spPr>
          <a:xfrm>
            <a:off x="457200" y="1681655"/>
            <a:ext cx="8229600" cy="32231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None/>
            </a:pPr>
            <a:endParaRPr sz="2400" b="1">
              <a:latin typeface="Times New Roman"/>
              <a:ea typeface="Times New Roman"/>
              <a:cs typeface="Times New Roman"/>
              <a:sym typeface="Times New Roman"/>
            </a:endParaRPr>
          </a:p>
          <a:p>
            <a:pPr marL="342900" lvl="0" indent="-342900" algn="l" rtl="0">
              <a:spcBef>
                <a:spcPts val="480"/>
              </a:spcBef>
              <a:spcAft>
                <a:spcPts val="0"/>
              </a:spcAft>
              <a:buClr>
                <a:schemeClr val="dk1"/>
              </a:buClr>
              <a:buSzPts val="2400"/>
              <a:buNone/>
            </a:pPr>
            <a:r>
              <a:rPr lang="en-US" sz="2400" b="1">
                <a:latin typeface="Times New Roman"/>
                <a:ea typeface="Times New Roman"/>
                <a:cs typeface="Times New Roman"/>
                <a:sym typeface="Times New Roman"/>
              </a:rPr>
              <a:t>(a) If l</a:t>
            </a:r>
            <a:r>
              <a:rPr lang="en-US" sz="2400" b="1">
                <a:solidFill>
                  <a:srgbClr val="538CD5"/>
                </a:solidFill>
                <a:latin typeface="Times New Roman"/>
                <a:ea typeface="Times New Roman"/>
                <a:cs typeface="Times New Roman"/>
                <a:sym typeface="Times New Roman"/>
              </a:rPr>
              <a:t>abel</a:t>
            </a:r>
            <a:r>
              <a:rPr lang="en-US" sz="2400" b="1">
                <a:latin typeface="Times New Roman"/>
                <a:ea typeface="Times New Roman"/>
                <a:cs typeface="Times New Roman"/>
                <a:sym typeface="Times New Roman"/>
              </a:rPr>
              <a:t> is present then</a:t>
            </a:r>
            <a:endParaRPr/>
          </a:p>
          <a:p>
            <a:pPr marL="342900" lvl="0" indent="-342900" algn="l" rtl="0">
              <a:spcBef>
                <a:spcPts val="480"/>
              </a:spcBef>
              <a:spcAft>
                <a:spcPts val="0"/>
              </a:spcAft>
              <a:buClr>
                <a:schemeClr val="dk1"/>
              </a:buClr>
              <a:buSzPts val="2400"/>
              <a:buNone/>
            </a:pPr>
            <a:r>
              <a:rPr lang="en-US" sz="2400" b="1">
                <a:latin typeface="Times New Roman"/>
                <a:ea typeface="Times New Roman"/>
                <a:cs typeface="Times New Roman"/>
                <a:sym typeface="Times New Roman"/>
              </a:rPr>
              <a:t>		this_label = symbol in label field</a:t>
            </a:r>
            <a:endParaRPr/>
          </a:p>
          <a:p>
            <a:pPr marL="342900" lvl="0" indent="-342900" algn="l" rtl="0">
              <a:spcBef>
                <a:spcPts val="480"/>
              </a:spcBef>
              <a:spcAft>
                <a:spcPts val="0"/>
              </a:spcAft>
              <a:buClr>
                <a:schemeClr val="dk1"/>
              </a:buClr>
              <a:buSzPts val="2400"/>
              <a:buNone/>
            </a:pPr>
            <a:r>
              <a:rPr lang="en-US" sz="2400" b="1">
                <a:latin typeface="Times New Roman"/>
                <a:ea typeface="Times New Roman"/>
                <a:cs typeface="Times New Roman"/>
                <a:sym typeface="Times New Roman"/>
              </a:rPr>
              <a:t>		Enter(this_label, loc_cntr) in SYMTAB</a:t>
            </a:r>
            <a:endParaRPr/>
          </a:p>
          <a:p>
            <a:pPr marL="342900" lvl="0" indent="-342900" algn="l" rtl="0">
              <a:spcBef>
                <a:spcPts val="640"/>
              </a:spcBef>
              <a:spcAft>
                <a:spcPts val="0"/>
              </a:spcAft>
              <a:buClr>
                <a:schemeClr val="dk1"/>
              </a:buClr>
              <a:buSzPts val="3200"/>
              <a:buNone/>
            </a:pPr>
            <a:r>
              <a:rPr lang="en-US" b="1">
                <a:latin typeface="Times New Roman"/>
                <a:ea typeface="Times New Roman"/>
                <a:cs typeface="Times New Roman"/>
                <a:sym typeface="Times New Roman"/>
              </a:rPr>
              <a:t>	</a:t>
            </a:r>
            <a:endParaRPr/>
          </a:p>
        </p:txBody>
      </p:sp>
      <p:sp>
        <p:nvSpPr>
          <p:cNvPr id="800" name="Google Shape;800;p82"/>
          <p:cNvSpPr txBox="1"/>
          <p:nvPr/>
        </p:nvSpPr>
        <p:spPr>
          <a:xfrm>
            <a:off x="7872248" y="5199117"/>
            <a:ext cx="6726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Times New Roman"/>
                <a:ea typeface="Times New Roman"/>
                <a:cs typeface="Times New Roman"/>
                <a:sym typeface="Times New Roman"/>
                <a:hlinkClick r:id="rId3"/>
              </a:rPr>
              <a:t>◄</a:t>
            </a:r>
            <a:endParaRPr sz="1400" b="0" i="0" u="none" strike="noStrike" cap="none">
              <a:solidFill>
                <a:srgbClr val="000000"/>
              </a:solidFill>
              <a:latin typeface="Arial"/>
              <a:ea typeface="Arial"/>
              <a:cs typeface="Arial"/>
              <a:sym typeface="Arial"/>
            </a:endParaRPr>
          </a:p>
        </p:txBody>
      </p:sp>
      <p:pic>
        <p:nvPicPr>
          <p:cNvPr id="801" name="Google Shape;801;p82"/>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802" name="Google Shape;802;p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pPr marL="0" lvl="0" indent="0" algn="r" rtl="0">
                <a:lnSpc>
                  <a:spcPct val="100000"/>
                </a:lnSpc>
                <a:spcBef>
                  <a:spcPts val="0"/>
                </a:spcBef>
                <a:spcAft>
                  <a:spcPts val="0"/>
                </a:spcAft>
                <a:buNone/>
              </a:pPr>
              <a:t>95</a:t>
            </a:fld>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3"/>
          <p:cNvSpPr txBox="1">
            <a:spLocks noGrp="1"/>
          </p:cNvSpPr>
          <p:nvPr>
            <p:ph type="title"/>
          </p:nvPr>
        </p:nvSpPr>
        <p:spPr>
          <a:xfrm>
            <a:off x="457200" y="0"/>
            <a:ext cx="8229600" cy="7921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Literal Processing</a:t>
            </a:r>
            <a:endParaRPr sz="3200">
              <a:latin typeface="Times New Roman"/>
              <a:ea typeface="Times New Roman"/>
              <a:cs typeface="Times New Roman"/>
              <a:sym typeface="Times New Roman"/>
            </a:endParaRPr>
          </a:p>
        </p:txBody>
      </p:sp>
      <p:sp>
        <p:nvSpPr>
          <p:cNvPr id="808" name="Google Shape;808;p83"/>
          <p:cNvSpPr txBox="1">
            <a:spLocks noGrp="1"/>
          </p:cNvSpPr>
          <p:nvPr>
            <p:ph type="body" idx="1"/>
          </p:nvPr>
        </p:nvSpPr>
        <p:spPr>
          <a:xfrm>
            <a:off x="199697" y="1350499"/>
            <a:ext cx="8797158" cy="477566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US" b="1" dirty="0">
                <a:latin typeface="Times New Roman"/>
                <a:ea typeface="Times New Roman"/>
                <a:cs typeface="Times New Roman"/>
                <a:sym typeface="Times New Roman"/>
              </a:rPr>
              <a:t>(b) </a:t>
            </a:r>
            <a:r>
              <a:rPr lang="en-US" sz="2600" b="1" dirty="0">
                <a:latin typeface="Times New Roman"/>
                <a:ea typeface="Times New Roman"/>
                <a:cs typeface="Times New Roman"/>
                <a:sym typeface="Times New Roman"/>
              </a:rPr>
              <a:t>If an </a:t>
            </a:r>
            <a:r>
              <a:rPr lang="en-US" sz="2600" b="1" dirty="0">
                <a:solidFill>
                  <a:srgbClr val="538CD5"/>
                </a:solidFill>
                <a:latin typeface="Times New Roman"/>
                <a:ea typeface="Times New Roman"/>
                <a:cs typeface="Times New Roman"/>
                <a:sym typeface="Times New Roman"/>
              </a:rPr>
              <a:t>LTORG </a:t>
            </a:r>
            <a:r>
              <a:rPr lang="en-US" sz="2600" b="1" dirty="0">
                <a:latin typeface="Times New Roman"/>
                <a:ea typeface="Times New Roman"/>
                <a:cs typeface="Times New Roman"/>
                <a:sym typeface="Times New Roman"/>
              </a:rPr>
              <a:t>stmt then</a:t>
            </a:r>
            <a:endParaRPr/>
          </a:p>
          <a:p>
            <a:pPr marL="342900" lvl="0" indent="-342900" algn="l" rtl="0">
              <a:spcBef>
                <a:spcPts val="520"/>
              </a:spcBef>
              <a:spcAft>
                <a:spcPts val="0"/>
              </a:spcAft>
              <a:buClr>
                <a:schemeClr val="dk1"/>
              </a:buClr>
              <a:buSzPts val="2600"/>
              <a:buNone/>
            </a:pPr>
            <a:r>
              <a:rPr lang="en-US" sz="2600" b="1" dirty="0">
                <a:latin typeface="Times New Roman"/>
                <a:ea typeface="Times New Roman"/>
                <a:cs typeface="Times New Roman"/>
                <a:sym typeface="Times New Roman"/>
              </a:rPr>
              <a:t>		</a:t>
            </a:r>
            <a:r>
              <a:rPr lang="en-US" sz="2600" b="1" dirty="0" err="1">
                <a:latin typeface="Times New Roman"/>
                <a:ea typeface="Times New Roman"/>
                <a:cs typeface="Times New Roman"/>
                <a:sym typeface="Times New Roman"/>
              </a:rPr>
              <a:t>i</a:t>
            </a:r>
            <a:r>
              <a:rPr lang="en-US" sz="2600" b="1" dirty="0">
                <a:latin typeface="Times New Roman"/>
                <a:ea typeface="Times New Roman"/>
                <a:cs typeface="Times New Roman"/>
                <a:sym typeface="Times New Roman"/>
              </a:rPr>
              <a:t>. Process literals  LITTAB[POOLTAB[</a:t>
            </a:r>
            <a:r>
              <a:rPr lang="en-US" sz="2600" b="1" dirty="0" err="1">
                <a:latin typeface="Times New Roman"/>
                <a:ea typeface="Times New Roman"/>
                <a:cs typeface="Times New Roman"/>
                <a:sym typeface="Times New Roman"/>
              </a:rPr>
              <a:t>pooltab_ptr</a:t>
            </a:r>
            <a:r>
              <a:rPr lang="en-US" sz="2600" b="1" dirty="0">
                <a:latin typeface="Times New Roman"/>
                <a:ea typeface="Times New Roman"/>
                <a:cs typeface="Times New Roman"/>
                <a:sym typeface="Times New Roman"/>
              </a:rPr>
              <a:t>]]……</a:t>
            </a:r>
            <a:endParaRPr/>
          </a:p>
          <a:p>
            <a:pPr marL="342900" lvl="0" indent="-342900" algn="l" rtl="0">
              <a:spcBef>
                <a:spcPts val="520"/>
              </a:spcBef>
              <a:spcAft>
                <a:spcPts val="0"/>
              </a:spcAft>
              <a:buClr>
                <a:schemeClr val="dk1"/>
              </a:buClr>
              <a:buSzPts val="2600"/>
              <a:buNone/>
            </a:pPr>
            <a:r>
              <a:rPr lang="en-US" sz="2600" b="1" dirty="0">
                <a:latin typeface="Times New Roman"/>
                <a:ea typeface="Times New Roman"/>
                <a:cs typeface="Times New Roman"/>
                <a:sym typeface="Times New Roman"/>
              </a:rPr>
              <a:t>	LITTAB[POOLTAB[pooltab_ptr+1]]-1] </a:t>
            </a:r>
            <a:endParaRPr/>
          </a:p>
          <a:p>
            <a:pPr marL="342900" lvl="0" indent="-342900" algn="l" rtl="0">
              <a:spcBef>
                <a:spcPts val="520"/>
              </a:spcBef>
              <a:spcAft>
                <a:spcPts val="0"/>
              </a:spcAft>
              <a:buClr>
                <a:schemeClr val="dk1"/>
              </a:buClr>
              <a:buSzPts val="2600"/>
              <a:buNone/>
            </a:pPr>
            <a:r>
              <a:rPr lang="en-US" sz="2600" b="1" dirty="0">
                <a:latin typeface="Times New Roman"/>
                <a:ea typeface="Times New Roman"/>
                <a:cs typeface="Times New Roman"/>
                <a:sym typeface="Times New Roman"/>
              </a:rPr>
              <a:t>		to allocate memory  and put the address field. </a:t>
            </a:r>
            <a:endParaRPr/>
          </a:p>
          <a:p>
            <a:pPr marL="342900" lvl="0" indent="-342900" algn="l" rtl="0">
              <a:spcBef>
                <a:spcPts val="520"/>
              </a:spcBef>
              <a:spcAft>
                <a:spcPts val="0"/>
              </a:spcAft>
              <a:buClr>
                <a:schemeClr val="dk1"/>
              </a:buClr>
              <a:buSzPts val="2600"/>
              <a:buNone/>
            </a:pPr>
            <a:r>
              <a:rPr lang="en-US" sz="2600" b="1" dirty="0">
                <a:latin typeface="Times New Roman"/>
                <a:ea typeface="Times New Roman"/>
                <a:cs typeface="Times New Roman"/>
                <a:sym typeface="Times New Roman"/>
              </a:rPr>
              <a:t>		Update </a:t>
            </a:r>
            <a:r>
              <a:rPr lang="en-US" sz="2600" b="1" dirty="0" err="1">
                <a:latin typeface="Times New Roman"/>
                <a:ea typeface="Times New Roman"/>
                <a:cs typeface="Times New Roman"/>
                <a:sym typeface="Times New Roman"/>
              </a:rPr>
              <a:t>loc_cntr</a:t>
            </a:r>
            <a:r>
              <a:rPr lang="en-US" sz="2600" b="1" dirty="0">
                <a:latin typeface="Times New Roman"/>
                <a:ea typeface="Times New Roman"/>
                <a:cs typeface="Times New Roman"/>
                <a:sym typeface="Times New Roman"/>
              </a:rPr>
              <a:t>.</a:t>
            </a:r>
            <a:endParaRPr/>
          </a:p>
          <a:p>
            <a:pPr marL="342900" lvl="0" indent="-342900" algn="l" rtl="0">
              <a:spcBef>
                <a:spcPts val="520"/>
              </a:spcBef>
              <a:spcAft>
                <a:spcPts val="0"/>
              </a:spcAft>
              <a:buClr>
                <a:schemeClr val="dk1"/>
              </a:buClr>
              <a:buSzPts val="2600"/>
              <a:buNone/>
            </a:pPr>
            <a:r>
              <a:rPr lang="en-US" sz="2600" b="1" dirty="0">
                <a:latin typeface="Times New Roman"/>
                <a:ea typeface="Times New Roman"/>
                <a:cs typeface="Times New Roman"/>
                <a:sym typeface="Times New Roman"/>
              </a:rPr>
              <a:t>		ii. </a:t>
            </a:r>
            <a:r>
              <a:rPr lang="en-US" sz="2600" b="1" dirty="0" err="1">
                <a:latin typeface="Times New Roman"/>
                <a:ea typeface="Times New Roman"/>
                <a:cs typeface="Times New Roman"/>
                <a:sym typeface="Times New Roman"/>
              </a:rPr>
              <a:t>Pooltab_ptr</a:t>
            </a:r>
            <a:r>
              <a:rPr lang="en-US" sz="2600" b="1" dirty="0">
                <a:latin typeface="Times New Roman"/>
                <a:ea typeface="Times New Roman"/>
                <a:cs typeface="Times New Roman"/>
                <a:sym typeface="Times New Roman"/>
              </a:rPr>
              <a:t>:=pooltab_ptr+1; </a:t>
            </a:r>
            <a:endParaRPr/>
          </a:p>
          <a:p>
            <a:pPr marL="342900" lvl="0" indent="-342900" algn="l" rtl="0">
              <a:spcBef>
                <a:spcPts val="520"/>
              </a:spcBef>
              <a:spcAft>
                <a:spcPts val="0"/>
              </a:spcAft>
              <a:buClr>
                <a:schemeClr val="dk1"/>
              </a:buClr>
              <a:buSzPts val="2600"/>
              <a:buNone/>
            </a:pPr>
            <a:r>
              <a:rPr lang="en-US" sz="2600" b="1" dirty="0">
                <a:latin typeface="Times New Roman"/>
                <a:ea typeface="Times New Roman"/>
                <a:cs typeface="Times New Roman"/>
                <a:sym typeface="Times New Roman"/>
              </a:rPr>
              <a:t>		iii. POOLTAB[</a:t>
            </a:r>
            <a:r>
              <a:rPr lang="en-US" sz="2600" b="1" dirty="0" err="1">
                <a:latin typeface="Times New Roman"/>
                <a:ea typeface="Times New Roman"/>
                <a:cs typeface="Times New Roman"/>
                <a:sym typeface="Times New Roman"/>
              </a:rPr>
              <a:t>pooltab_ptr</a:t>
            </a:r>
            <a:r>
              <a:rPr lang="en-US" sz="2600" b="1" dirty="0">
                <a:latin typeface="Times New Roman"/>
                <a:ea typeface="Times New Roman"/>
                <a:cs typeface="Times New Roman"/>
                <a:sym typeface="Times New Roman"/>
              </a:rPr>
              <a:t>] := </a:t>
            </a:r>
            <a:r>
              <a:rPr lang="en-US" sz="2600" b="1" dirty="0" err="1">
                <a:latin typeface="Times New Roman"/>
                <a:ea typeface="Times New Roman"/>
                <a:cs typeface="Times New Roman"/>
                <a:sym typeface="Times New Roman"/>
              </a:rPr>
              <a:t>littab_ptr</a:t>
            </a:r>
            <a:r>
              <a:rPr lang="en-US" sz="2600" b="1" dirty="0">
                <a:latin typeface="Times New Roman"/>
                <a:ea typeface="Times New Roman"/>
                <a:cs typeface="Times New Roman"/>
                <a:sym typeface="Times New Roman"/>
              </a:rPr>
              <a:t>;</a:t>
            </a:r>
            <a:endParaRPr/>
          </a:p>
          <a:p>
            <a:pPr marL="342900" lvl="0" indent="-342900" algn="l" rtl="0">
              <a:spcBef>
                <a:spcPts val="640"/>
              </a:spcBef>
              <a:spcAft>
                <a:spcPts val="0"/>
              </a:spcAft>
              <a:buClr>
                <a:schemeClr val="dk1"/>
              </a:buClr>
              <a:buSzPts val="3200"/>
              <a:buNone/>
            </a:pPr>
            <a:r>
              <a:rPr lang="en-US" b="1" dirty="0">
                <a:latin typeface="Times New Roman"/>
                <a:ea typeface="Times New Roman"/>
                <a:cs typeface="Times New Roman"/>
                <a:sym typeface="Times New Roman"/>
              </a:rPr>
              <a:t>	</a:t>
            </a:r>
            <a:endParaRPr/>
          </a:p>
        </p:txBody>
      </p:sp>
      <p:sp>
        <p:nvSpPr>
          <p:cNvPr id="809" name="Google Shape;809;p83"/>
          <p:cNvSpPr txBox="1"/>
          <p:nvPr/>
        </p:nvSpPr>
        <p:spPr>
          <a:xfrm>
            <a:off x="7861738" y="5437344"/>
            <a:ext cx="6726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Times New Roman"/>
                <a:ea typeface="Times New Roman"/>
                <a:cs typeface="Times New Roman"/>
                <a:sym typeface="Times New Roman"/>
                <a:hlinkClick r:id="rId3"/>
              </a:rPr>
              <a:t>◄</a:t>
            </a:r>
            <a:endParaRPr sz="1400" b="0" i="0" u="none" strike="noStrike" cap="none">
              <a:solidFill>
                <a:srgbClr val="000000"/>
              </a:solidFill>
              <a:latin typeface="Arial"/>
              <a:ea typeface="Arial"/>
              <a:cs typeface="Arial"/>
              <a:sym typeface="Arial"/>
            </a:endParaRPr>
          </a:p>
        </p:txBody>
      </p:sp>
      <p:pic>
        <p:nvPicPr>
          <p:cNvPr id="810" name="Google Shape;810;p83"/>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811" name="Google Shape;811;p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pPr marL="0" lvl="0" indent="0" algn="r" rtl="0">
                <a:lnSpc>
                  <a:spcPct val="100000"/>
                </a:lnSpc>
                <a:spcBef>
                  <a:spcPts val="0"/>
                </a:spcBef>
                <a:spcAft>
                  <a:spcPts val="0"/>
                </a:spcAft>
                <a:buNone/>
              </a:pPr>
              <a:t>96</a:t>
            </a:fld>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84"/>
          <p:cNvSpPr txBox="1">
            <a:spLocks noGrp="1"/>
          </p:cNvSpPr>
          <p:nvPr>
            <p:ph type="title"/>
          </p:nvPr>
        </p:nvSpPr>
        <p:spPr>
          <a:xfrm>
            <a:off x="457200" y="274638"/>
            <a:ext cx="8229600" cy="112674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START ORIGIN and EQU Processing</a:t>
            </a:r>
            <a:endParaRPr sz="3200">
              <a:latin typeface="Times New Roman"/>
              <a:ea typeface="Times New Roman"/>
              <a:cs typeface="Times New Roman"/>
              <a:sym typeface="Times New Roman"/>
            </a:endParaRPr>
          </a:p>
        </p:txBody>
      </p:sp>
      <p:sp>
        <p:nvSpPr>
          <p:cNvPr id="817" name="Google Shape;817;p84"/>
          <p:cNvSpPr txBox="1">
            <a:spLocks noGrp="1"/>
          </p:cNvSpPr>
          <p:nvPr>
            <p:ph type="body" idx="1"/>
          </p:nvPr>
        </p:nvSpPr>
        <p:spPr>
          <a:xfrm>
            <a:off x="641131" y="2200165"/>
            <a:ext cx="8045669" cy="3447395"/>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960"/>
              <a:buNone/>
            </a:pPr>
            <a:r>
              <a:rPr lang="en-US" sz="2960" b="1">
                <a:latin typeface="Times New Roman"/>
                <a:ea typeface="Times New Roman"/>
                <a:cs typeface="Times New Roman"/>
                <a:sym typeface="Times New Roman"/>
              </a:rPr>
              <a:t>(c ) If </a:t>
            </a:r>
            <a:r>
              <a:rPr lang="en-US" sz="2960" b="1">
                <a:solidFill>
                  <a:srgbClr val="538CD5"/>
                </a:solidFill>
                <a:latin typeface="Times New Roman"/>
                <a:ea typeface="Times New Roman"/>
                <a:cs typeface="Times New Roman"/>
                <a:sym typeface="Times New Roman"/>
              </a:rPr>
              <a:t>START or ORIGIN </a:t>
            </a:r>
            <a:r>
              <a:rPr lang="en-US" sz="2960" b="1">
                <a:latin typeface="Times New Roman"/>
                <a:ea typeface="Times New Roman"/>
                <a:cs typeface="Times New Roman"/>
                <a:sym typeface="Times New Roman"/>
              </a:rPr>
              <a:t>stmt then</a:t>
            </a:r>
            <a:endParaRPr/>
          </a:p>
          <a:p>
            <a:pPr marL="342900" lvl="0" indent="-342900" algn="l" rtl="0">
              <a:lnSpc>
                <a:spcPct val="80000"/>
              </a:lnSpc>
              <a:spcBef>
                <a:spcPts val="592"/>
              </a:spcBef>
              <a:spcAft>
                <a:spcPts val="0"/>
              </a:spcAft>
              <a:buClr>
                <a:schemeClr val="dk1"/>
              </a:buClr>
              <a:buSzPts val="2960"/>
              <a:buNone/>
            </a:pPr>
            <a:r>
              <a:rPr lang="en-US" sz="2960" b="1">
                <a:latin typeface="Times New Roman"/>
                <a:ea typeface="Times New Roman"/>
                <a:cs typeface="Times New Roman"/>
                <a:sym typeface="Times New Roman"/>
              </a:rPr>
              <a:t>		loc_cntr := value in operand field</a:t>
            </a:r>
            <a:endParaRPr/>
          </a:p>
          <a:p>
            <a:pPr marL="342900" lvl="0" indent="-342900" algn="l" rtl="0">
              <a:lnSpc>
                <a:spcPct val="80000"/>
              </a:lnSpc>
              <a:spcBef>
                <a:spcPts val="592"/>
              </a:spcBef>
              <a:spcAft>
                <a:spcPts val="0"/>
              </a:spcAft>
              <a:buClr>
                <a:schemeClr val="dk1"/>
              </a:buClr>
              <a:buSzPts val="2960"/>
              <a:buNone/>
            </a:pPr>
            <a:r>
              <a:rPr lang="en-US" sz="2960" b="1">
                <a:latin typeface="Times New Roman"/>
                <a:ea typeface="Times New Roman"/>
                <a:cs typeface="Times New Roman"/>
                <a:sym typeface="Times New Roman"/>
              </a:rPr>
              <a:t>	</a:t>
            </a:r>
            <a:endParaRPr/>
          </a:p>
          <a:p>
            <a:pPr marL="342900" lvl="0" indent="-342900" algn="l" rtl="0">
              <a:lnSpc>
                <a:spcPct val="80000"/>
              </a:lnSpc>
              <a:spcBef>
                <a:spcPts val="592"/>
              </a:spcBef>
              <a:spcAft>
                <a:spcPts val="0"/>
              </a:spcAft>
              <a:buClr>
                <a:schemeClr val="dk1"/>
              </a:buClr>
              <a:buSzPts val="2960"/>
              <a:buNone/>
            </a:pPr>
            <a:r>
              <a:rPr lang="en-US" sz="2960" b="1">
                <a:latin typeface="Times New Roman"/>
                <a:ea typeface="Times New Roman"/>
                <a:cs typeface="Times New Roman"/>
                <a:sym typeface="Times New Roman"/>
              </a:rPr>
              <a:t>(d) If an </a:t>
            </a:r>
            <a:r>
              <a:rPr lang="en-US" sz="2960" b="1">
                <a:solidFill>
                  <a:srgbClr val="538CD5"/>
                </a:solidFill>
                <a:latin typeface="Times New Roman"/>
                <a:ea typeface="Times New Roman"/>
                <a:cs typeface="Times New Roman"/>
                <a:sym typeface="Times New Roman"/>
              </a:rPr>
              <a:t>EQU</a:t>
            </a:r>
            <a:r>
              <a:rPr lang="en-US" sz="2960" b="1">
                <a:latin typeface="Times New Roman"/>
                <a:ea typeface="Times New Roman"/>
                <a:cs typeface="Times New Roman"/>
                <a:sym typeface="Times New Roman"/>
              </a:rPr>
              <a:t> stmt then</a:t>
            </a:r>
            <a:endParaRPr/>
          </a:p>
          <a:p>
            <a:pPr marL="342900" lvl="0" indent="-342900" algn="l" rtl="0">
              <a:lnSpc>
                <a:spcPct val="80000"/>
              </a:lnSpc>
              <a:spcBef>
                <a:spcPts val="592"/>
              </a:spcBef>
              <a:spcAft>
                <a:spcPts val="0"/>
              </a:spcAft>
              <a:buClr>
                <a:schemeClr val="dk1"/>
              </a:buClr>
              <a:buSzPts val="2960"/>
              <a:buNone/>
            </a:pPr>
            <a:r>
              <a:rPr lang="en-US" sz="2960" b="1">
                <a:latin typeface="Times New Roman"/>
                <a:ea typeface="Times New Roman"/>
                <a:cs typeface="Times New Roman"/>
                <a:sym typeface="Times New Roman"/>
              </a:rPr>
              <a:t>		this_addr=value of &lt;address spec&gt; </a:t>
            </a:r>
            <a:endParaRPr/>
          </a:p>
          <a:p>
            <a:pPr marL="342900" lvl="0" indent="-342900" algn="l" rtl="0">
              <a:lnSpc>
                <a:spcPct val="80000"/>
              </a:lnSpc>
              <a:spcBef>
                <a:spcPts val="592"/>
              </a:spcBef>
              <a:spcAft>
                <a:spcPts val="0"/>
              </a:spcAft>
              <a:buClr>
                <a:schemeClr val="dk1"/>
              </a:buClr>
              <a:buSzPts val="2960"/>
              <a:buNone/>
            </a:pPr>
            <a:r>
              <a:rPr lang="en-US" sz="2960" b="1">
                <a:latin typeface="Times New Roman"/>
                <a:ea typeface="Times New Roman"/>
                <a:cs typeface="Times New Roman"/>
                <a:sym typeface="Times New Roman"/>
              </a:rPr>
              <a:t>		update the SYMTAB entry</a:t>
            </a:r>
            <a:endParaRPr/>
          </a:p>
          <a:p>
            <a:pPr marL="342900" lvl="0" indent="-342900" algn="l" rtl="0">
              <a:lnSpc>
                <a:spcPct val="80000"/>
              </a:lnSpc>
              <a:spcBef>
                <a:spcPts val="592"/>
              </a:spcBef>
              <a:spcAft>
                <a:spcPts val="0"/>
              </a:spcAft>
              <a:buClr>
                <a:schemeClr val="dk1"/>
              </a:buClr>
              <a:buSzPts val="2960"/>
              <a:buNone/>
            </a:pPr>
            <a:r>
              <a:rPr lang="en-US" sz="2960" b="1">
                <a:latin typeface="Times New Roman"/>
                <a:ea typeface="Times New Roman"/>
                <a:cs typeface="Times New Roman"/>
                <a:sym typeface="Times New Roman"/>
              </a:rPr>
              <a:t>	</a:t>
            </a:r>
            <a:endParaRPr sz="2960"/>
          </a:p>
        </p:txBody>
      </p:sp>
      <p:sp>
        <p:nvSpPr>
          <p:cNvPr id="818" name="Google Shape;818;p84"/>
          <p:cNvSpPr txBox="1"/>
          <p:nvPr/>
        </p:nvSpPr>
        <p:spPr>
          <a:xfrm>
            <a:off x="7861738" y="5633531"/>
            <a:ext cx="6726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Times New Roman"/>
                <a:ea typeface="Times New Roman"/>
                <a:cs typeface="Times New Roman"/>
                <a:sym typeface="Times New Roman"/>
                <a:hlinkClick r:id="rId3"/>
              </a:rPr>
              <a:t>◄</a:t>
            </a:r>
            <a:endParaRPr sz="1400" b="0" i="0" u="none" strike="noStrike" cap="none">
              <a:solidFill>
                <a:srgbClr val="000000"/>
              </a:solidFill>
              <a:latin typeface="Arial"/>
              <a:ea typeface="Arial"/>
              <a:cs typeface="Arial"/>
              <a:sym typeface="Arial"/>
            </a:endParaRPr>
          </a:p>
        </p:txBody>
      </p:sp>
      <p:pic>
        <p:nvPicPr>
          <p:cNvPr id="819" name="Google Shape;819;p84"/>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820" name="Google Shape;820;p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pPr marL="0" lvl="0" indent="0" algn="r" rtl="0">
                <a:lnSpc>
                  <a:spcPct val="100000"/>
                </a:lnSpc>
                <a:spcBef>
                  <a:spcPts val="0"/>
                </a:spcBef>
                <a:spcAft>
                  <a:spcPts val="0"/>
                </a:spcAft>
                <a:buNone/>
              </a:pPr>
              <a:t>97</a:t>
            </a:fld>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5"/>
          <p:cNvSpPr txBox="1">
            <a:spLocks noGrp="1"/>
          </p:cNvSpPr>
          <p:nvPr>
            <p:ph type="title"/>
          </p:nvPr>
        </p:nvSpPr>
        <p:spPr>
          <a:xfrm>
            <a:off x="457200" y="274637"/>
            <a:ext cx="8229600" cy="79041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Declaration(DS/DC) Statement Processing</a:t>
            </a:r>
            <a:endParaRPr sz="3200">
              <a:latin typeface="Times New Roman"/>
              <a:ea typeface="Times New Roman"/>
              <a:cs typeface="Times New Roman"/>
              <a:sym typeface="Times New Roman"/>
            </a:endParaRPr>
          </a:p>
        </p:txBody>
      </p:sp>
      <p:sp>
        <p:nvSpPr>
          <p:cNvPr id="826" name="Google Shape;826;p85"/>
          <p:cNvSpPr txBox="1">
            <a:spLocks noGrp="1"/>
          </p:cNvSpPr>
          <p:nvPr>
            <p:ph type="body" idx="1"/>
          </p:nvPr>
        </p:nvSpPr>
        <p:spPr>
          <a:xfrm>
            <a:off x="457200" y="1835807"/>
            <a:ext cx="8229600" cy="429035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US" b="1">
                <a:latin typeface="Times New Roman"/>
                <a:ea typeface="Times New Roman"/>
                <a:cs typeface="Times New Roman"/>
                <a:sym typeface="Times New Roman"/>
              </a:rPr>
              <a:t>	(e) If a </a:t>
            </a:r>
            <a:r>
              <a:rPr lang="en-US" b="1">
                <a:solidFill>
                  <a:srgbClr val="538CD5"/>
                </a:solidFill>
                <a:latin typeface="Times New Roman"/>
                <a:ea typeface="Times New Roman"/>
                <a:cs typeface="Times New Roman"/>
                <a:sym typeface="Times New Roman"/>
              </a:rPr>
              <a:t>declaration</a:t>
            </a:r>
            <a:r>
              <a:rPr lang="en-US" b="1">
                <a:latin typeface="Times New Roman"/>
                <a:ea typeface="Times New Roman"/>
                <a:cs typeface="Times New Roman"/>
                <a:sym typeface="Times New Roman"/>
              </a:rPr>
              <a:t> stmt then</a:t>
            </a:r>
            <a:endParaRPr/>
          </a:p>
          <a:p>
            <a:pPr marL="342900" lvl="0" indent="-342900" algn="l" rtl="0">
              <a:spcBef>
                <a:spcPts val="640"/>
              </a:spcBef>
              <a:spcAft>
                <a:spcPts val="0"/>
              </a:spcAft>
              <a:buClr>
                <a:schemeClr val="dk1"/>
              </a:buClr>
              <a:buSzPts val="3200"/>
              <a:buNone/>
            </a:pPr>
            <a:r>
              <a:rPr lang="en-US" b="1">
                <a:latin typeface="Times New Roman"/>
                <a:ea typeface="Times New Roman"/>
                <a:cs typeface="Times New Roman"/>
                <a:sym typeface="Times New Roman"/>
              </a:rPr>
              <a:t>		code = code of declaration stmt, 	</a:t>
            </a:r>
            <a:endParaRPr/>
          </a:p>
          <a:p>
            <a:pPr marL="342900" lvl="0" indent="-342900" algn="l" rtl="0">
              <a:spcBef>
                <a:spcPts val="640"/>
              </a:spcBef>
              <a:spcAft>
                <a:spcPts val="0"/>
              </a:spcAft>
              <a:buClr>
                <a:schemeClr val="dk1"/>
              </a:buClr>
              <a:buSzPts val="3200"/>
              <a:buNone/>
            </a:pPr>
            <a:r>
              <a:rPr lang="en-US" b="1">
                <a:latin typeface="Times New Roman"/>
                <a:ea typeface="Times New Roman"/>
                <a:cs typeface="Times New Roman"/>
                <a:sym typeface="Times New Roman"/>
              </a:rPr>
              <a:t>		size = size req by DC/DS</a:t>
            </a:r>
            <a:endParaRPr/>
          </a:p>
          <a:p>
            <a:pPr marL="342900" lvl="0" indent="-342900" algn="l" rtl="0">
              <a:spcBef>
                <a:spcPts val="640"/>
              </a:spcBef>
              <a:spcAft>
                <a:spcPts val="0"/>
              </a:spcAft>
              <a:buClr>
                <a:schemeClr val="dk1"/>
              </a:buClr>
              <a:buSzPts val="3200"/>
              <a:buNone/>
            </a:pPr>
            <a:r>
              <a:rPr lang="en-US" b="1">
                <a:latin typeface="Times New Roman"/>
                <a:ea typeface="Times New Roman"/>
                <a:cs typeface="Times New Roman"/>
                <a:sym typeface="Times New Roman"/>
              </a:rPr>
              <a:t>		update the SYMTAB entry</a:t>
            </a:r>
            <a:endParaRPr/>
          </a:p>
          <a:p>
            <a:pPr marL="342900" lvl="0" indent="-342900" algn="l" rtl="0">
              <a:spcBef>
                <a:spcPts val="640"/>
              </a:spcBef>
              <a:spcAft>
                <a:spcPts val="0"/>
              </a:spcAft>
              <a:buClr>
                <a:schemeClr val="dk1"/>
              </a:buClr>
              <a:buSzPts val="3200"/>
              <a:buNone/>
            </a:pPr>
            <a:r>
              <a:rPr lang="en-US" b="1">
                <a:latin typeface="Times New Roman"/>
                <a:ea typeface="Times New Roman"/>
                <a:cs typeface="Times New Roman"/>
                <a:sym typeface="Times New Roman"/>
              </a:rPr>
              <a:t>		loc_cntr = loc_cntr + size</a:t>
            </a:r>
            <a:endParaRPr/>
          </a:p>
          <a:p>
            <a:pPr marL="342900" lvl="0" indent="-342900" algn="l" rtl="0">
              <a:spcBef>
                <a:spcPts val="640"/>
              </a:spcBef>
              <a:spcAft>
                <a:spcPts val="0"/>
              </a:spcAft>
              <a:buClr>
                <a:schemeClr val="dk1"/>
              </a:buClr>
              <a:buSzPts val="3200"/>
              <a:buNone/>
            </a:pPr>
            <a:r>
              <a:rPr lang="en-US" b="1">
                <a:latin typeface="Times New Roman"/>
                <a:ea typeface="Times New Roman"/>
                <a:cs typeface="Times New Roman"/>
                <a:sym typeface="Times New Roman"/>
              </a:rPr>
              <a:t>		generate Intermediate code</a:t>
            </a:r>
            <a:endParaRPr/>
          </a:p>
          <a:p>
            <a:pPr marL="342900" lvl="0" indent="-342900" algn="l" rtl="0">
              <a:spcBef>
                <a:spcPts val="640"/>
              </a:spcBef>
              <a:spcAft>
                <a:spcPts val="0"/>
              </a:spcAft>
              <a:buClr>
                <a:schemeClr val="dk1"/>
              </a:buClr>
              <a:buSzPts val="3200"/>
              <a:buNone/>
            </a:pPr>
            <a:r>
              <a:rPr lang="en-US" b="1">
                <a:latin typeface="Times New Roman"/>
                <a:ea typeface="Times New Roman"/>
                <a:cs typeface="Times New Roman"/>
                <a:sym typeface="Times New Roman"/>
              </a:rPr>
              <a:t>	</a:t>
            </a:r>
            <a:endParaRPr/>
          </a:p>
        </p:txBody>
      </p:sp>
      <p:sp>
        <p:nvSpPr>
          <p:cNvPr id="827" name="Google Shape;827;p85"/>
          <p:cNvSpPr txBox="1"/>
          <p:nvPr/>
        </p:nvSpPr>
        <p:spPr>
          <a:xfrm>
            <a:off x="7861738" y="5633531"/>
            <a:ext cx="6726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Times New Roman"/>
                <a:ea typeface="Times New Roman"/>
                <a:cs typeface="Times New Roman"/>
                <a:sym typeface="Times New Roman"/>
                <a:hlinkClick r:id="rId3"/>
              </a:rPr>
              <a:t>◄</a:t>
            </a:r>
            <a:endParaRPr sz="1400" b="0" i="0" u="none" strike="noStrike" cap="none">
              <a:solidFill>
                <a:srgbClr val="000000"/>
              </a:solidFill>
              <a:latin typeface="Arial"/>
              <a:ea typeface="Arial"/>
              <a:cs typeface="Arial"/>
              <a:sym typeface="Arial"/>
            </a:endParaRPr>
          </a:p>
        </p:txBody>
      </p:sp>
      <p:pic>
        <p:nvPicPr>
          <p:cNvPr id="828" name="Google Shape;828;p85"/>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829" name="Google Shape;829;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pPr marL="0" lvl="0" indent="0" algn="r" rtl="0">
                <a:lnSpc>
                  <a:spcPct val="100000"/>
                </a:lnSpc>
                <a:spcBef>
                  <a:spcPts val="0"/>
                </a:spcBef>
                <a:spcAft>
                  <a:spcPts val="0"/>
                </a:spcAft>
                <a:buNone/>
              </a:pPr>
              <a:t>98</a:t>
            </a:fld>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6"/>
          <p:cNvSpPr txBox="1">
            <a:spLocks noGrp="1"/>
          </p:cNvSpPr>
          <p:nvPr>
            <p:ph type="title"/>
          </p:nvPr>
        </p:nvSpPr>
        <p:spPr>
          <a:xfrm>
            <a:off x="457200" y="274638"/>
            <a:ext cx="8229600" cy="77639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Times New Roman"/>
              <a:buNone/>
            </a:pPr>
            <a:r>
              <a:rPr lang="en-US" sz="3200">
                <a:latin typeface="Times New Roman"/>
                <a:ea typeface="Times New Roman"/>
                <a:cs typeface="Times New Roman"/>
                <a:sym typeface="Times New Roman"/>
              </a:rPr>
              <a:t>Imperative Statement Processing</a:t>
            </a:r>
            <a:endParaRPr sz="3200">
              <a:latin typeface="Times New Roman"/>
              <a:ea typeface="Times New Roman"/>
              <a:cs typeface="Times New Roman"/>
              <a:sym typeface="Times New Roman"/>
            </a:endParaRPr>
          </a:p>
        </p:txBody>
      </p:sp>
      <p:sp>
        <p:nvSpPr>
          <p:cNvPr id="835" name="Google Shape;835;p86"/>
          <p:cNvSpPr txBox="1">
            <a:spLocks noGrp="1"/>
          </p:cNvSpPr>
          <p:nvPr>
            <p:ph type="body" idx="1"/>
          </p:nvPr>
        </p:nvSpPr>
        <p:spPr>
          <a:xfrm>
            <a:off x="457200" y="1219199"/>
            <a:ext cx="8466083" cy="490696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200"/>
              <a:buNone/>
            </a:pPr>
            <a:r>
              <a:rPr lang="en-US" sz="2200" b="1">
                <a:latin typeface="Times New Roman"/>
                <a:ea typeface="Times New Roman"/>
                <a:cs typeface="Times New Roman"/>
                <a:sym typeface="Times New Roman"/>
              </a:rPr>
              <a:t>(f) If an </a:t>
            </a:r>
            <a:r>
              <a:rPr lang="en-US" sz="2200" b="1">
                <a:solidFill>
                  <a:srgbClr val="538CD5"/>
                </a:solidFill>
                <a:latin typeface="Times New Roman"/>
                <a:ea typeface="Times New Roman"/>
                <a:cs typeface="Times New Roman"/>
                <a:sym typeface="Times New Roman"/>
              </a:rPr>
              <a:t>imperative</a:t>
            </a:r>
            <a:r>
              <a:rPr lang="en-US" sz="2200" b="1">
                <a:latin typeface="Times New Roman"/>
                <a:ea typeface="Times New Roman"/>
                <a:cs typeface="Times New Roman"/>
                <a:sym typeface="Times New Roman"/>
              </a:rPr>
              <a:t> stmt then</a:t>
            </a:r>
            <a:endParaRPr/>
          </a:p>
          <a:p>
            <a:pPr marL="342900" lvl="0" indent="-342900" algn="l" rtl="0">
              <a:spcBef>
                <a:spcPts val="440"/>
              </a:spcBef>
              <a:spcAft>
                <a:spcPts val="0"/>
              </a:spcAft>
              <a:buClr>
                <a:schemeClr val="dk1"/>
              </a:buClr>
              <a:buSzPts val="2200"/>
              <a:buNone/>
            </a:pPr>
            <a:r>
              <a:rPr lang="en-US" sz="2200" b="1">
                <a:latin typeface="Times New Roman"/>
                <a:ea typeface="Times New Roman"/>
                <a:cs typeface="Times New Roman"/>
                <a:sym typeface="Times New Roman"/>
              </a:rPr>
              <a:t>		code = m/c code from MOT, 	</a:t>
            </a:r>
            <a:endParaRPr/>
          </a:p>
          <a:p>
            <a:pPr marL="342900" lvl="0" indent="-342900" algn="l" rtl="0">
              <a:spcBef>
                <a:spcPts val="440"/>
              </a:spcBef>
              <a:spcAft>
                <a:spcPts val="0"/>
              </a:spcAft>
              <a:buClr>
                <a:schemeClr val="dk1"/>
              </a:buClr>
              <a:buSzPts val="2200"/>
              <a:buNone/>
            </a:pPr>
            <a:r>
              <a:rPr lang="en-US" sz="2200" b="1">
                <a:latin typeface="Times New Roman"/>
                <a:ea typeface="Times New Roman"/>
                <a:cs typeface="Times New Roman"/>
                <a:sym typeface="Times New Roman"/>
              </a:rPr>
              <a:t>		loc_cntr = loc_cntr + length of instr</a:t>
            </a:r>
            <a:endParaRPr sz="2200" b="1">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None/>
            </a:pPr>
            <a:r>
              <a:rPr lang="en-US" sz="2200" b="1">
                <a:latin typeface="Times New Roman"/>
                <a:ea typeface="Times New Roman"/>
                <a:cs typeface="Times New Roman"/>
                <a:sym typeface="Times New Roman"/>
              </a:rPr>
              <a:t>		If operand is literal then</a:t>
            </a:r>
            <a:endParaRPr/>
          </a:p>
          <a:p>
            <a:pPr marL="342900" lvl="0" indent="-342900" algn="l" rtl="0">
              <a:spcBef>
                <a:spcPts val="440"/>
              </a:spcBef>
              <a:spcAft>
                <a:spcPts val="0"/>
              </a:spcAft>
              <a:buClr>
                <a:schemeClr val="dk1"/>
              </a:buClr>
              <a:buSzPts val="2200"/>
              <a:buNone/>
            </a:pPr>
            <a:r>
              <a:rPr lang="en-US" sz="2200" b="1">
                <a:latin typeface="Times New Roman"/>
                <a:ea typeface="Times New Roman"/>
                <a:cs typeface="Times New Roman"/>
                <a:sym typeface="Times New Roman"/>
              </a:rPr>
              <a:t>			this_lit = literal in operand field</a:t>
            </a:r>
            <a:endParaRPr/>
          </a:p>
          <a:p>
            <a:pPr marL="342900" lvl="0" indent="-342900" algn="l" rtl="0">
              <a:spcBef>
                <a:spcPts val="440"/>
              </a:spcBef>
              <a:spcAft>
                <a:spcPts val="0"/>
              </a:spcAft>
              <a:buClr>
                <a:schemeClr val="dk1"/>
              </a:buClr>
              <a:buSzPts val="2200"/>
              <a:buNone/>
            </a:pPr>
            <a:r>
              <a:rPr lang="en-US" sz="2200" b="1">
                <a:latin typeface="Times New Roman"/>
                <a:ea typeface="Times New Roman"/>
                <a:cs typeface="Times New Roman"/>
                <a:sym typeface="Times New Roman"/>
              </a:rPr>
              <a:t>			LITTAB[littab_ptr] = this_lit</a:t>
            </a:r>
            <a:endParaRPr sz="2200" b="1">
              <a:latin typeface="Times New Roman"/>
              <a:ea typeface="Times New Roman"/>
              <a:cs typeface="Times New Roman"/>
              <a:sym typeface="Times New Roman"/>
            </a:endParaRPr>
          </a:p>
          <a:p>
            <a:pPr marL="342900" lvl="0" indent="-342900" algn="l" rtl="0">
              <a:spcBef>
                <a:spcPts val="440"/>
              </a:spcBef>
              <a:spcAft>
                <a:spcPts val="0"/>
              </a:spcAft>
              <a:buClr>
                <a:schemeClr val="dk1"/>
              </a:buClr>
              <a:buSzPts val="2200"/>
              <a:buNone/>
            </a:pPr>
            <a:r>
              <a:rPr lang="en-US" sz="2200" b="1">
                <a:latin typeface="Times New Roman"/>
                <a:ea typeface="Times New Roman"/>
                <a:cs typeface="Times New Roman"/>
                <a:sym typeface="Times New Roman"/>
              </a:rPr>
              <a:t>			littab_ptr = littab_ptr + 1</a:t>
            </a:r>
            <a:endParaRPr/>
          </a:p>
          <a:p>
            <a:pPr marL="342900" lvl="0" indent="-342900" algn="l" rtl="0">
              <a:spcBef>
                <a:spcPts val="440"/>
              </a:spcBef>
              <a:spcAft>
                <a:spcPts val="0"/>
              </a:spcAft>
              <a:buClr>
                <a:schemeClr val="dk1"/>
              </a:buClr>
              <a:buSzPts val="2200"/>
              <a:buNone/>
            </a:pPr>
            <a:r>
              <a:rPr lang="en-US" sz="2200" b="1">
                <a:latin typeface="Times New Roman"/>
                <a:ea typeface="Times New Roman"/>
                <a:cs typeface="Times New Roman"/>
                <a:sym typeface="Times New Roman"/>
              </a:rPr>
              <a:t>		else	this_entry = SYMTAB entry no of operand</a:t>
            </a:r>
            <a:endParaRPr/>
          </a:p>
          <a:p>
            <a:pPr marL="342900" lvl="0" indent="-342900" algn="l" rtl="0">
              <a:spcBef>
                <a:spcPts val="440"/>
              </a:spcBef>
              <a:spcAft>
                <a:spcPts val="0"/>
              </a:spcAft>
              <a:buClr>
                <a:schemeClr val="dk1"/>
              </a:buClr>
              <a:buSzPts val="2200"/>
              <a:buNone/>
            </a:pPr>
            <a:r>
              <a:rPr lang="en-US" sz="2200" b="1">
                <a:latin typeface="Times New Roman"/>
                <a:ea typeface="Times New Roman"/>
                <a:cs typeface="Times New Roman"/>
                <a:sym typeface="Times New Roman"/>
              </a:rPr>
              <a:t>			symtab_ptr = symtab_ptr + 1</a:t>
            </a:r>
            <a:endParaRPr/>
          </a:p>
          <a:p>
            <a:pPr marL="342900" lvl="0" indent="-139700" algn="l" rtl="0">
              <a:spcBef>
                <a:spcPts val="640"/>
              </a:spcBef>
              <a:spcAft>
                <a:spcPts val="0"/>
              </a:spcAft>
              <a:buClr>
                <a:schemeClr val="dk1"/>
              </a:buClr>
              <a:buSzPts val="3200"/>
              <a:buNone/>
            </a:pPr>
            <a:endParaRPr/>
          </a:p>
        </p:txBody>
      </p:sp>
      <p:sp>
        <p:nvSpPr>
          <p:cNvPr id="836" name="Google Shape;836;p86"/>
          <p:cNvSpPr txBox="1"/>
          <p:nvPr/>
        </p:nvSpPr>
        <p:spPr>
          <a:xfrm>
            <a:off x="7861738" y="5675571"/>
            <a:ext cx="6726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Times New Roman"/>
                <a:ea typeface="Times New Roman"/>
                <a:cs typeface="Times New Roman"/>
                <a:sym typeface="Times New Roman"/>
                <a:hlinkClick r:id="rId3"/>
              </a:rPr>
              <a:t>◄</a:t>
            </a:r>
            <a:endParaRPr sz="1400" b="0" i="0" u="none" strike="noStrike" cap="none">
              <a:solidFill>
                <a:srgbClr val="000000"/>
              </a:solidFill>
              <a:latin typeface="Arial"/>
              <a:ea typeface="Arial"/>
              <a:cs typeface="Arial"/>
              <a:sym typeface="Arial"/>
            </a:endParaRPr>
          </a:p>
        </p:txBody>
      </p:sp>
      <p:pic>
        <p:nvPicPr>
          <p:cNvPr id="837" name="Google Shape;837;p86"/>
          <p:cNvPicPr preferRelativeResize="0"/>
          <p:nvPr/>
        </p:nvPicPr>
        <p:blipFill rotWithShape="1">
          <a:blip r:embed="rId4">
            <a:alphaModFix/>
          </a:blip>
          <a:srcRect/>
          <a:stretch/>
        </p:blipFill>
        <p:spPr>
          <a:xfrm>
            <a:off x="0" y="50800"/>
            <a:ext cx="1143000" cy="782638"/>
          </a:xfrm>
          <a:prstGeom prst="rect">
            <a:avLst/>
          </a:prstGeom>
          <a:noFill/>
          <a:ln>
            <a:noFill/>
          </a:ln>
        </p:spPr>
      </p:pic>
      <p:sp>
        <p:nvSpPr>
          <p:cNvPr id="838" name="Google Shape;838;p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pPr marL="0" lvl="0" indent="0" algn="r" rtl="0">
                <a:lnSpc>
                  <a:spcPct val="100000"/>
                </a:lnSpc>
                <a:spcBef>
                  <a:spcPts val="0"/>
                </a:spcBef>
                <a:spcAft>
                  <a:spcPts val="0"/>
                </a:spcAft>
                <a:buNone/>
              </a:pPr>
              <a:t>99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TotalTime>
  <Words>2864</Words>
  <Application>Microsoft Office PowerPoint</Application>
  <PresentationFormat>On-screen Show (4:3)</PresentationFormat>
  <Paragraphs>1144</Paragraphs>
  <Slides>114</Slides>
  <Notes>103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114</vt:i4>
      </vt:variant>
    </vt:vector>
  </HeadingPairs>
  <TitlesOfParts>
    <vt:vector size="118" baseType="lpstr">
      <vt:lpstr>Arial</vt:lpstr>
      <vt:lpstr>Calibri</vt:lpstr>
      <vt:lpstr>Times New Roman</vt:lpstr>
      <vt:lpstr>Office Theme</vt:lpstr>
      <vt:lpstr>  MIT-WPU Final Year (B.Tech)   System Software and Compiler Design</vt:lpstr>
      <vt:lpstr>Unit I</vt:lpstr>
      <vt:lpstr>Text Books &amp; Reference Books</vt:lpstr>
      <vt:lpstr>Software</vt:lpstr>
      <vt:lpstr>System Software</vt:lpstr>
      <vt:lpstr>Role of System Software</vt:lpstr>
      <vt:lpstr>Types of System Software</vt:lpstr>
      <vt:lpstr>System Control Programs-OS</vt:lpstr>
      <vt:lpstr>System Development Programs-Language  Translators</vt:lpstr>
      <vt:lpstr>Assemblers </vt:lpstr>
      <vt:lpstr>Assembler Task</vt:lpstr>
      <vt:lpstr>Interpreter</vt:lpstr>
      <vt:lpstr>Compiler</vt:lpstr>
      <vt:lpstr> Macro Processor </vt:lpstr>
      <vt:lpstr>Linkers</vt:lpstr>
      <vt:lpstr>Loader </vt:lpstr>
      <vt:lpstr> Loaders </vt:lpstr>
      <vt:lpstr>Loader </vt:lpstr>
      <vt:lpstr>Debugger</vt:lpstr>
      <vt:lpstr>List of Debuggers</vt:lpstr>
      <vt:lpstr>Text Editor</vt:lpstr>
      <vt:lpstr>Examples </vt:lpstr>
      <vt:lpstr>Microservices</vt:lpstr>
      <vt:lpstr>Microservices</vt:lpstr>
      <vt:lpstr>Containers</vt:lpstr>
      <vt:lpstr>Assembler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Literal and immediate operand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vt:lpstr>
      <vt:lpstr>PowerPoint Presentation</vt:lpstr>
      <vt:lpstr>PowerPoint Presentation</vt:lpstr>
      <vt:lpstr>PowerPoint Presentation</vt:lpstr>
      <vt:lpstr>PowerPoint Presentation</vt:lpstr>
      <vt:lpstr>LTORG : (Literal Origin)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 for Pass 1 of 2 pass Assembler</vt:lpstr>
      <vt:lpstr>Label Processing</vt:lpstr>
      <vt:lpstr>Literal Processing</vt:lpstr>
      <vt:lpstr>START ORIGIN and EQU Processing</vt:lpstr>
      <vt:lpstr>Declaration(DS/DC) Statement Processing</vt:lpstr>
      <vt:lpstr>Imperative Statement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Listing and error reporting in Pass-1</vt:lpstr>
      <vt:lpstr>ERRORS IN PASS 2</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MIT-WPU T.Y. B.Tech   System Software and Compilers</dc:title>
  <cp:lastModifiedBy>ADMIN</cp:lastModifiedBy>
  <cp:revision>44</cp:revision>
  <dcterms:modified xsi:type="dcterms:W3CDTF">2023-07-31T07:47:31Z</dcterms:modified>
</cp:coreProperties>
</file>